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1"/>
  </p:notesMasterIdLst>
  <p:handoutMasterIdLst>
    <p:handoutMasterId r:id="rId32"/>
  </p:handoutMasterIdLst>
  <p:sldIdLst>
    <p:sldId id="410" r:id="rId5"/>
    <p:sldId id="383" r:id="rId6"/>
    <p:sldId id="427" r:id="rId7"/>
    <p:sldId id="409" r:id="rId8"/>
    <p:sldId id="389" r:id="rId9"/>
    <p:sldId id="391" r:id="rId10"/>
    <p:sldId id="411" r:id="rId11"/>
    <p:sldId id="397" r:id="rId12"/>
    <p:sldId id="408" r:id="rId13"/>
    <p:sldId id="412" r:id="rId14"/>
    <p:sldId id="413" r:id="rId15"/>
    <p:sldId id="415" r:id="rId16"/>
    <p:sldId id="414" r:id="rId17"/>
    <p:sldId id="416" r:id="rId18"/>
    <p:sldId id="407" r:id="rId19"/>
    <p:sldId id="417" r:id="rId20"/>
    <p:sldId id="418" r:id="rId21"/>
    <p:sldId id="419" r:id="rId22"/>
    <p:sldId id="420" r:id="rId23"/>
    <p:sldId id="421" r:id="rId24"/>
    <p:sldId id="422" r:id="rId25"/>
    <p:sldId id="423" r:id="rId26"/>
    <p:sldId id="424" r:id="rId27"/>
    <p:sldId id="425" r:id="rId28"/>
    <p:sldId id="426" r:id="rId29"/>
    <p:sldId id="39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4729C3-C5F8-4E67-9A3F-A2965D798130}">
          <p14:sldIdLst>
            <p14:sldId id="410"/>
            <p14:sldId id="383"/>
            <p14:sldId id="427"/>
            <p14:sldId id="409"/>
            <p14:sldId id="389"/>
            <p14:sldId id="391"/>
            <p14:sldId id="411"/>
            <p14:sldId id="397"/>
            <p14:sldId id="408"/>
            <p14:sldId id="412"/>
            <p14:sldId id="413"/>
            <p14:sldId id="415"/>
            <p14:sldId id="414"/>
            <p14:sldId id="416"/>
            <p14:sldId id="407"/>
            <p14:sldId id="417"/>
            <p14:sldId id="418"/>
            <p14:sldId id="419"/>
            <p14:sldId id="420"/>
            <p14:sldId id="421"/>
            <p14:sldId id="422"/>
            <p14:sldId id="423"/>
            <p14:sldId id="424"/>
            <p14:sldId id="425"/>
            <p14:sldId id="426"/>
            <p14:sldId id="3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998D1A-2DA1-4D2C-B389-10A521460EFE}" v="74" dt="2024-09-09T11:13:41.022"/>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286" autoAdjust="0"/>
  </p:normalViewPr>
  <p:slideViewPr>
    <p:cSldViewPr snapToGrid="0">
      <p:cViewPr varScale="1">
        <p:scale>
          <a:sx n="77" d="100"/>
          <a:sy n="77" d="100"/>
        </p:scale>
        <p:origin x="912"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9/10/2024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9/10/2024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Gate counts by drive strength</a:t>
            </a:r>
            <a:r>
              <a:rPr lang="en-US" dirty="0"/>
              <a:t>: This is showing how many gates are present in the design, categorized by their drive strength. Drive strength indicates the output current capability of the gate.</a:t>
            </a:r>
          </a:p>
          <a:p>
            <a:r>
              <a:rPr lang="en-US" b="1" dirty="0"/>
              <a:t>"" gates</a:t>
            </a:r>
            <a:r>
              <a:rPr lang="en-US" dirty="0"/>
              <a:t>: These are gates without a specified drive strength. In this case, there are </a:t>
            </a:r>
            <a:r>
              <a:rPr lang="en-US" b="1" dirty="0"/>
              <a:t>253 gates</a:t>
            </a:r>
            <a:r>
              <a:rPr lang="en-US" dirty="0"/>
              <a:t> both at input ("In") and output ("Out").</a:t>
            </a:r>
          </a:p>
          <a:p>
            <a:r>
              <a:rPr lang="en-US" b="1" dirty="0"/>
              <a:t>"1" gates</a:t>
            </a:r>
            <a:r>
              <a:rPr lang="en-US" dirty="0"/>
              <a:t>: These have a drive strength of "1". There are </a:t>
            </a:r>
            <a:r>
              <a:rPr lang="en-US" b="1" dirty="0"/>
              <a:t>2365 gates</a:t>
            </a:r>
            <a:r>
              <a:rPr lang="en-US" dirty="0"/>
              <a:t> at both input and output.</a:t>
            </a:r>
          </a:p>
          <a:p>
            <a:r>
              <a:rPr lang="en-US" b="1" dirty="0"/>
              <a:t>"2" gates</a:t>
            </a:r>
            <a:r>
              <a:rPr lang="en-US" dirty="0"/>
              <a:t>: Gates with drive strength "2" have </a:t>
            </a:r>
            <a:r>
              <a:rPr lang="en-US" b="1" dirty="0"/>
              <a:t>288 gates</a:t>
            </a:r>
            <a:r>
              <a:rPr lang="en-US" dirty="0"/>
              <a:t>.</a:t>
            </a:r>
          </a:p>
          <a:p>
            <a:r>
              <a:rPr lang="en-US" b="1" dirty="0"/>
              <a:t>"4" gates</a:t>
            </a:r>
            <a:r>
              <a:rPr lang="en-US" dirty="0"/>
              <a:t>: For drive strength "4", there are </a:t>
            </a:r>
            <a:r>
              <a:rPr lang="en-US" b="1" dirty="0"/>
              <a:t>259 gates</a:t>
            </a:r>
            <a:r>
              <a:rPr lang="en-US" dirty="0"/>
              <a:t>.</a:t>
            </a:r>
          </a:p>
          <a:p>
            <a:r>
              <a:rPr lang="en-US" b="1" dirty="0"/>
              <a:t>"8" gates</a:t>
            </a:r>
            <a:r>
              <a:rPr lang="en-US" dirty="0"/>
              <a:t>: Gates with drive strength "8" have </a:t>
            </a:r>
            <a:r>
              <a:rPr lang="en-US" b="1" dirty="0"/>
              <a:t>24 gates</a:t>
            </a:r>
            <a:r>
              <a:rPr lang="en-US" dirty="0"/>
              <a:t>.</a:t>
            </a:r>
          </a:p>
          <a:p>
            <a:r>
              <a:rPr lang="en-US" dirty="0"/>
              <a:t>The numbers after </a:t>
            </a:r>
            <a:r>
              <a:rPr lang="en-US" b="1" dirty="0"/>
              <a:t>In</a:t>
            </a:r>
            <a:r>
              <a:rPr lang="en-US" dirty="0"/>
              <a:t> and </a:t>
            </a:r>
            <a:r>
              <a:rPr lang="en-US" b="1" dirty="0"/>
              <a:t>Out</a:t>
            </a:r>
            <a:r>
              <a:rPr lang="en-US" dirty="0"/>
              <a:t> indicate the count of gates at the input and output, respectively. In this case, the numbers are equal for both inputs and outputs, meaning no changes occurred in the design during this phase.</a:t>
            </a:r>
          </a:p>
          <a:p>
            <a:r>
              <a:rPr lang="en-US" dirty="0"/>
              <a:t>The </a:t>
            </a:r>
            <a:r>
              <a:rPr lang="en-US" b="1" dirty="0"/>
              <a:t>+0</a:t>
            </a:r>
            <a:r>
              <a:rPr lang="en-US" dirty="0"/>
              <a:t> shows that no gates have been added, resized, or changed in the respective drive strength category.</a:t>
            </a:r>
          </a:p>
          <a:p>
            <a:r>
              <a:rPr lang="en-US" b="1" dirty="0"/>
              <a:t>Number of gates changed: 0</a:t>
            </a:r>
            <a:r>
              <a:rPr lang="en-US" dirty="0"/>
              <a:t>: No gates were modified.</a:t>
            </a:r>
          </a:p>
          <a:p>
            <a:r>
              <a:rPr lang="en-US" b="1" dirty="0"/>
              <a:t>Gates resized: 0</a:t>
            </a:r>
            <a:r>
              <a:rPr lang="en-US" dirty="0"/>
              <a:t>: This indicates that no gates were resized in terms of their drive strength.</a:t>
            </a:r>
          </a:p>
          <a:p>
            <a:r>
              <a:rPr lang="en-US" dirty="0"/>
              <a:t>In digital circuit design, </a:t>
            </a:r>
            <a:r>
              <a:rPr lang="en-US" b="1" dirty="0"/>
              <a:t>drive strength</a:t>
            </a:r>
            <a:r>
              <a:rPr lang="en-US" dirty="0"/>
              <a:t> (not "drive length") refers to the current driving capability of a logic gate, such as an inverter or NAND gate. It defines how much current a gate can supply to its output when switching between logic states (from 0 to 1 or 1 to 0).</a:t>
            </a:r>
          </a:p>
          <a:p>
            <a:r>
              <a:rPr lang="en-US" dirty="0"/>
              <a:t>The drive strength of a gate impacts how fast it can charge or discharge the load (which consists of other gates or components connected to its output), affecting the overall speed of the circuit. It is usually indicated by a number that represents how much stronger the gate is compared to a base drive strength (often labeled as "1").</a:t>
            </a:r>
          </a:p>
          <a:p>
            <a:r>
              <a:rPr lang="en-US" dirty="0"/>
              <a:t>For example:</a:t>
            </a:r>
          </a:p>
          <a:p>
            <a:pPr>
              <a:buFont typeface="Arial" panose="020B0604020202020204" pitchFamily="34" charset="0"/>
              <a:buChar char="•"/>
            </a:pPr>
            <a:r>
              <a:rPr lang="en-US" dirty="0"/>
              <a:t>A gate with </a:t>
            </a:r>
            <a:r>
              <a:rPr lang="en-US" b="1" dirty="0"/>
              <a:t>drive strength 1</a:t>
            </a:r>
            <a:r>
              <a:rPr lang="en-US" dirty="0"/>
              <a:t> is the base unit of drive strength, capable of driving a certain amount of load.</a:t>
            </a:r>
          </a:p>
          <a:p>
            <a:pPr>
              <a:buFont typeface="Arial" panose="020B0604020202020204" pitchFamily="34" charset="0"/>
              <a:buChar char="•"/>
            </a:pPr>
            <a:r>
              <a:rPr lang="en-US" dirty="0"/>
              <a:t>A gate with </a:t>
            </a:r>
            <a:r>
              <a:rPr lang="en-US" b="1" dirty="0"/>
              <a:t>drive strength 2</a:t>
            </a:r>
            <a:r>
              <a:rPr lang="en-US" dirty="0"/>
              <a:t> can drive twice as much load as the base drive strength.</a:t>
            </a:r>
          </a:p>
          <a:p>
            <a:pPr>
              <a:buFont typeface="Arial" panose="020B0604020202020204" pitchFamily="34" charset="0"/>
              <a:buChar char="•"/>
            </a:pPr>
            <a:r>
              <a:rPr lang="en-US" dirty="0"/>
              <a:t>A gate with </a:t>
            </a:r>
            <a:r>
              <a:rPr lang="en-US" b="1" dirty="0"/>
              <a:t>drive strength 4</a:t>
            </a:r>
            <a:r>
              <a:rPr lang="en-US" dirty="0"/>
              <a:t> can drive four times as much load, and so on.</a:t>
            </a:r>
          </a:p>
          <a:p>
            <a:r>
              <a:rPr lang="en-US" dirty="0"/>
              <a:t>Increasing the drive strength allows a gate to switch faster when driving larger loads, but it also increases the power consumption and area of the gate. The designer typically chooses the appropriate drive strength to balance performance and power consumption in the design.</a:t>
            </a:r>
          </a:p>
          <a:p>
            <a:endParaRPr lang="en-IN"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210830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501160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Lora" panose="020F0502020204030204" pitchFamily="2" charset="0"/>
              </a:rPr>
              <a:t>Setup time is the required time duration that the input data MUST be stable before the triggering-edge of the clock</a:t>
            </a:r>
          </a:p>
          <a:p>
            <a:r>
              <a:rPr lang="en-US" b="0" i="0" dirty="0">
                <a:solidFill>
                  <a:srgbClr val="292929"/>
                </a:solidFill>
                <a:effectLst/>
                <a:latin typeface="Lora" panose="020F0502020204030204" pitchFamily="2" charset="0"/>
              </a:rPr>
              <a:t>Hold time is the required duration that the input data MUST be stable after the triggering edge of the clock.</a:t>
            </a:r>
            <a:endParaRPr lang="en-IN"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378794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243500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273043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Nunito" pitchFamily="2" charset="0"/>
              </a:rPr>
              <a:t>A Serial Peripheral Interface (SPI) facilitates short-distance communication between peripheral integrated circuits and microcontrollers. In this article, we will understand the components of SPI, applications of Serial Peripheral Interface (SPI), and more.</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357624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372777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4267166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887573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emf"/><Relationship Id="rId1" Type="http://schemas.openxmlformats.org/officeDocument/2006/relationships/slideLayout" Target="../slideLayouts/slideLayout8.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8.jp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geeksforgeeks.org/peripherals-devices-in-computer-organization/"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www.geeksforgeeks.org/microcontroller-and-its-type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2078966" y="1604512"/>
            <a:ext cx="9489057" cy="1089515"/>
          </a:xfrm>
        </p:spPr>
        <p:txBody>
          <a:bodyPr/>
          <a:lstStyle/>
          <a:p>
            <a:r>
              <a:rPr lang="en-US" dirty="0"/>
              <a:t>Physical Design Internship</a:t>
            </a:r>
          </a:p>
        </p:txBody>
      </p:sp>
      <p:pic>
        <p:nvPicPr>
          <p:cNvPr id="3" name="Picture 2" descr="A picture containing diagram&#10;&#10;Description automatically generated">
            <a:extLst>
              <a:ext uri="{FF2B5EF4-FFF2-40B4-BE49-F238E27FC236}">
                <a16:creationId xmlns:a16="http://schemas.microsoft.com/office/drawing/2014/main" id="{D8B215C2-1C3D-5FD8-5615-62BA98421C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8565" y="116632"/>
            <a:ext cx="5431691" cy="722768"/>
          </a:xfrm>
          <a:prstGeom prst="rect">
            <a:avLst/>
          </a:prstGeom>
        </p:spPr>
      </p:pic>
      <p:sp>
        <p:nvSpPr>
          <p:cNvPr id="4" name="TextBox 3">
            <a:extLst>
              <a:ext uri="{FF2B5EF4-FFF2-40B4-BE49-F238E27FC236}">
                <a16:creationId xmlns:a16="http://schemas.microsoft.com/office/drawing/2014/main" id="{565218CD-F530-2D25-73A3-BA6A19E5FD74}"/>
              </a:ext>
            </a:extLst>
          </p:cNvPr>
          <p:cNvSpPr txBox="1"/>
          <p:nvPr/>
        </p:nvSpPr>
        <p:spPr>
          <a:xfrm>
            <a:off x="2659602" y="949581"/>
            <a:ext cx="6869616" cy="400110"/>
          </a:xfrm>
          <a:prstGeom prst="rect">
            <a:avLst/>
          </a:prstGeom>
          <a:noFill/>
        </p:spPr>
        <p:txBody>
          <a:bodyPr wrap="square" rtlCol="0">
            <a:spAutoFit/>
          </a:bodyPr>
          <a:lstStyle/>
          <a:p>
            <a:r>
              <a:rPr lang="en-IN" sz="2000" b="1" dirty="0" err="1"/>
              <a:t>De</a:t>
            </a:r>
            <a:r>
              <a:rPr lang="en-IN" sz="2000" b="1" dirty="0" err="1">
                <a:solidFill>
                  <a:schemeClr val="bg1"/>
                </a:solidFill>
              </a:rPr>
              <a:t>Department</a:t>
            </a:r>
            <a:r>
              <a:rPr lang="en-IN" sz="2000" b="1" dirty="0">
                <a:solidFill>
                  <a:schemeClr val="bg1"/>
                </a:solidFill>
              </a:rPr>
              <a:t> of Electronics and Communication Engineering</a:t>
            </a:r>
            <a:endParaRPr lang="en-IN" sz="2000" b="1" dirty="0"/>
          </a:p>
        </p:txBody>
      </p:sp>
      <p:sp>
        <p:nvSpPr>
          <p:cNvPr id="5" name="TextBox 4">
            <a:extLst>
              <a:ext uri="{FF2B5EF4-FFF2-40B4-BE49-F238E27FC236}">
                <a16:creationId xmlns:a16="http://schemas.microsoft.com/office/drawing/2014/main" id="{29AD9F0F-6045-0F76-1B6D-525F37946A40}"/>
              </a:ext>
            </a:extLst>
          </p:cNvPr>
          <p:cNvSpPr txBox="1"/>
          <p:nvPr/>
        </p:nvSpPr>
        <p:spPr>
          <a:xfrm>
            <a:off x="4336099" y="2764182"/>
            <a:ext cx="4126416" cy="369332"/>
          </a:xfrm>
          <a:prstGeom prst="rect">
            <a:avLst/>
          </a:prstGeom>
          <a:noFill/>
        </p:spPr>
        <p:txBody>
          <a:bodyPr wrap="square" rtlCol="0">
            <a:spAutoFit/>
          </a:bodyPr>
          <a:lstStyle/>
          <a:p>
            <a:r>
              <a:rPr lang="en-IN" b="1" dirty="0" err="1">
                <a:solidFill>
                  <a:schemeClr val="bg1"/>
                </a:solidFill>
              </a:rPr>
              <a:t>PnR</a:t>
            </a:r>
            <a:r>
              <a:rPr lang="en-IN" b="1" dirty="0">
                <a:solidFill>
                  <a:schemeClr val="bg1"/>
                </a:solidFill>
              </a:rPr>
              <a:t> implementation of SPI using </a:t>
            </a:r>
            <a:r>
              <a:rPr lang="en-IN" b="1" dirty="0" err="1">
                <a:solidFill>
                  <a:schemeClr val="bg1"/>
                </a:solidFill>
              </a:rPr>
              <a:t>Qflow</a:t>
            </a:r>
            <a:endParaRPr lang="en-IN" b="1" dirty="0">
              <a:solidFill>
                <a:schemeClr val="bg1"/>
              </a:solidFill>
            </a:endParaRPr>
          </a:p>
        </p:txBody>
      </p:sp>
      <p:pic>
        <p:nvPicPr>
          <p:cNvPr id="7" name="Picture 6">
            <a:extLst>
              <a:ext uri="{FF2B5EF4-FFF2-40B4-BE49-F238E27FC236}">
                <a16:creationId xmlns:a16="http://schemas.microsoft.com/office/drawing/2014/main" id="{C83AFF24-75D7-CF95-469B-C4A82CC58A03}"/>
              </a:ext>
            </a:extLst>
          </p:cNvPr>
          <p:cNvPicPr>
            <a:picLocks noChangeAspect="1"/>
          </p:cNvPicPr>
          <p:nvPr/>
        </p:nvPicPr>
        <p:blipFill>
          <a:blip r:embed="rId4"/>
          <a:stretch>
            <a:fillRect/>
          </a:stretch>
        </p:blipFill>
        <p:spPr>
          <a:xfrm>
            <a:off x="9529218" y="5453071"/>
            <a:ext cx="2419688" cy="1162212"/>
          </a:xfrm>
          <a:prstGeom prst="rect">
            <a:avLst/>
          </a:prstGeom>
        </p:spPr>
      </p:pic>
      <p:sp>
        <p:nvSpPr>
          <p:cNvPr id="8" name="TextBox 7">
            <a:extLst>
              <a:ext uri="{FF2B5EF4-FFF2-40B4-BE49-F238E27FC236}">
                <a16:creationId xmlns:a16="http://schemas.microsoft.com/office/drawing/2014/main" id="{75E1799D-2E30-733D-5296-FC32EA7BC995}"/>
              </a:ext>
            </a:extLst>
          </p:cNvPr>
          <p:cNvSpPr txBox="1"/>
          <p:nvPr/>
        </p:nvSpPr>
        <p:spPr>
          <a:xfrm>
            <a:off x="6094410" y="3499454"/>
            <a:ext cx="2522136" cy="369332"/>
          </a:xfrm>
          <a:prstGeom prst="rect">
            <a:avLst/>
          </a:prstGeom>
          <a:noFill/>
        </p:spPr>
        <p:txBody>
          <a:bodyPr wrap="square" rtlCol="0">
            <a:spAutoFit/>
          </a:bodyPr>
          <a:lstStyle/>
          <a:p>
            <a:r>
              <a:rPr lang="en-IN" dirty="0">
                <a:solidFill>
                  <a:schemeClr val="bg1"/>
                </a:solidFill>
              </a:rPr>
              <a:t>May 2024 – July 2024</a:t>
            </a:r>
            <a:endParaRPr lang="en-IN" dirty="0"/>
          </a:p>
        </p:txBody>
      </p:sp>
      <p:sp>
        <p:nvSpPr>
          <p:cNvPr id="9" name="TextBox 8">
            <a:extLst>
              <a:ext uri="{FF2B5EF4-FFF2-40B4-BE49-F238E27FC236}">
                <a16:creationId xmlns:a16="http://schemas.microsoft.com/office/drawing/2014/main" id="{05848907-C496-214A-A858-1E1ECB21CA3B}"/>
              </a:ext>
            </a:extLst>
          </p:cNvPr>
          <p:cNvSpPr txBox="1"/>
          <p:nvPr/>
        </p:nvSpPr>
        <p:spPr>
          <a:xfrm>
            <a:off x="5931488" y="5453071"/>
            <a:ext cx="2939058" cy="923330"/>
          </a:xfrm>
          <a:prstGeom prst="rect">
            <a:avLst/>
          </a:prstGeom>
          <a:noFill/>
        </p:spPr>
        <p:txBody>
          <a:bodyPr wrap="square" rtlCol="0">
            <a:spAutoFit/>
          </a:bodyPr>
          <a:lstStyle/>
          <a:p>
            <a:r>
              <a:rPr lang="en-IN" dirty="0">
                <a:solidFill>
                  <a:schemeClr val="bg1"/>
                </a:solidFill>
              </a:rPr>
              <a:t>By</a:t>
            </a:r>
          </a:p>
          <a:p>
            <a:r>
              <a:rPr lang="en-IN" dirty="0">
                <a:solidFill>
                  <a:schemeClr val="bg1"/>
                </a:solidFill>
              </a:rPr>
              <a:t>Rudra Pratap Rohan</a:t>
            </a:r>
          </a:p>
          <a:p>
            <a:r>
              <a:rPr lang="en-IN" dirty="0">
                <a:solidFill>
                  <a:schemeClr val="bg1"/>
                </a:solidFill>
              </a:rPr>
              <a:t>215807038</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41ECAE-A8DB-028C-0E5F-AD4657DDE1E3}"/>
              </a:ext>
            </a:extLst>
          </p:cNvPr>
          <p:cNvSpPr>
            <a:spLocks noGrp="1"/>
          </p:cNvSpPr>
          <p:nvPr>
            <p:ph type="title"/>
          </p:nvPr>
        </p:nvSpPr>
        <p:spPr>
          <a:xfrm>
            <a:off x="594360" y="198408"/>
            <a:ext cx="10972800" cy="1574317"/>
          </a:xfrm>
        </p:spPr>
        <p:txBody>
          <a:bodyPr anchor="b">
            <a:normAutofit/>
          </a:bodyPr>
          <a:lstStyle/>
          <a:p>
            <a:r>
              <a:rPr lang="en-US" dirty="0" err="1"/>
              <a:t>Qflow</a:t>
            </a:r>
            <a:endParaRPr lang="en-US" dirty="0"/>
          </a:p>
        </p:txBody>
      </p:sp>
      <p:sp>
        <p:nvSpPr>
          <p:cNvPr id="18" name="Content Placeholder 2">
            <a:extLst>
              <a:ext uri="{FF2B5EF4-FFF2-40B4-BE49-F238E27FC236}">
                <a16:creationId xmlns:a16="http://schemas.microsoft.com/office/drawing/2014/main" id="{201E92C3-B5E1-523F-7872-036F056AD0F7}"/>
              </a:ext>
            </a:extLst>
          </p:cNvPr>
          <p:cNvSpPr>
            <a:spLocks noGrp="1"/>
          </p:cNvSpPr>
          <p:nvPr>
            <p:ph sz="quarter" idx="13"/>
          </p:nvPr>
        </p:nvSpPr>
        <p:spPr>
          <a:xfrm>
            <a:off x="595523" y="2676525"/>
            <a:ext cx="5312908" cy="3597470"/>
          </a:xfrm>
        </p:spPr>
        <p:txBody>
          <a:bodyPr>
            <a:normAutofit lnSpcReduction="10000"/>
          </a:bodyPr>
          <a:lstStyle/>
          <a:p>
            <a:r>
              <a:rPr lang="en-US" sz="1700" dirty="0" err="1"/>
              <a:t>Qflow</a:t>
            </a:r>
            <a:r>
              <a:rPr lang="en-US" sz="1700" dirty="0"/>
              <a:t> is a complete tool chain for synthesizing digital circuits starting from </a:t>
            </a:r>
            <a:r>
              <a:rPr lang="en-US" sz="1700" dirty="0" err="1"/>
              <a:t>verilog</a:t>
            </a:r>
            <a:r>
              <a:rPr lang="en-US" sz="1700" dirty="0"/>
              <a:t> source and ending in physical layout for a specific target fabrication process. In the world of commercial electronics, digital synthesis with a target application of a chip design is usually bundled into large EDA software systems like Cadence or Synopsys. As commercial electronics designers need to maintain cutting-edge performance, these commercial toolchains get more and more expensive, and have largely priced themselves out of all but the established integrated circuit manufacturers. This leaves an unfortunate gap where startup companies and small businesses cannot afford to do any sort of integrated circuit design. The algorithms for digital synthesis are all tied up in closed-source software, and development is controlled by a few EDA software vendors.</a:t>
            </a:r>
          </a:p>
        </p:txBody>
      </p:sp>
      <p:pic>
        <p:nvPicPr>
          <p:cNvPr id="5" name="2024-09-09 12-31-54 (online-video-cutter.com)">
            <a:hlinkClick r:id="" action="ppaction://media"/>
            <a:extLst>
              <a:ext uri="{FF2B5EF4-FFF2-40B4-BE49-F238E27FC236}">
                <a16:creationId xmlns:a16="http://schemas.microsoft.com/office/drawing/2014/main" id="{545CDEF7-8191-9256-82E1-D5E59C7FD5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3571" y="1487156"/>
            <a:ext cx="5447626" cy="4139919"/>
          </a:xfrm>
          <a:prstGeom prst="rect">
            <a:avLst/>
          </a:prstGeom>
        </p:spPr>
      </p:pic>
    </p:spTree>
    <p:extLst>
      <p:ext uri="{BB962C8B-B14F-4D97-AF65-F5344CB8AC3E}">
        <p14:creationId xmlns:p14="http://schemas.microsoft.com/office/powerpoint/2010/main" val="124013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AC5-7B4D-9192-E736-E5B5A54125E4}"/>
              </a:ext>
            </a:extLst>
          </p:cNvPr>
          <p:cNvSpPr>
            <a:spLocks noGrp="1"/>
          </p:cNvSpPr>
          <p:nvPr>
            <p:ph type="title"/>
          </p:nvPr>
        </p:nvSpPr>
        <p:spPr/>
        <p:txBody>
          <a:bodyPr/>
          <a:lstStyle/>
          <a:p>
            <a:r>
              <a:rPr lang="en-IN" dirty="0" err="1"/>
              <a:t>Qflow</a:t>
            </a:r>
            <a:r>
              <a:rPr lang="en-IN" dirty="0"/>
              <a:t> GUI</a:t>
            </a:r>
          </a:p>
        </p:txBody>
      </p:sp>
      <p:sp>
        <p:nvSpPr>
          <p:cNvPr id="3" name="Content Placeholder 2">
            <a:extLst>
              <a:ext uri="{FF2B5EF4-FFF2-40B4-BE49-F238E27FC236}">
                <a16:creationId xmlns:a16="http://schemas.microsoft.com/office/drawing/2014/main" id="{EEE243DF-8FF7-EC71-69CA-0A16074426E7}"/>
              </a:ext>
            </a:extLst>
          </p:cNvPr>
          <p:cNvSpPr>
            <a:spLocks noGrp="1"/>
          </p:cNvSpPr>
          <p:nvPr>
            <p:ph sz="quarter" idx="13"/>
          </p:nvPr>
        </p:nvSpPr>
        <p:spPr>
          <a:xfrm>
            <a:off x="205998" y="2325708"/>
            <a:ext cx="5746750" cy="3597470"/>
          </a:xfrm>
        </p:spPr>
        <p:txBody>
          <a:bodyPr/>
          <a:lstStyle/>
          <a:p>
            <a:r>
              <a:rPr lang="en-IN" dirty="0"/>
              <a:t>It consists of </a:t>
            </a:r>
          </a:p>
          <a:p>
            <a:r>
              <a:rPr lang="en-IN" dirty="0"/>
              <a:t>• </a:t>
            </a:r>
            <a:r>
              <a:rPr lang="en-IN" dirty="0" err="1"/>
              <a:t>Yosys</a:t>
            </a:r>
            <a:r>
              <a:rPr lang="en-IN" dirty="0"/>
              <a:t>: Verilog parser / synthesis</a:t>
            </a:r>
          </a:p>
          <a:p>
            <a:r>
              <a:rPr lang="en-IN" dirty="0"/>
              <a:t>• Graywolf : cell and pin placement</a:t>
            </a:r>
          </a:p>
          <a:p>
            <a:r>
              <a:rPr lang="en-IN" dirty="0"/>
              <a:t>• </a:t>
            </a:r>
            <a:r>
              <a:rPr lang="en-IN" dirty="0" err="1"/>
              <a:t>Qrouter</a:t>
            </a:r>
            <a:r>
              <a:rPr lang="en-IN" dirty="0"/>
              <a:t> : Detail router</a:t>
            </a:r>
          </a:p>
          <a:p>
            <a:r>
              <a:rPr lang="en-IN" dirty="0"/>
              <a:t>• Magic: Final layout generator /viewer</a:t>
            </a:r>
          </a:p>
        </p:txBody>
      </p:sp>
      <p:pic>
        <p:nvPicPr>
          <p:cNvPr id="7" name="Picture 6">
            <a:extLst>
              <a:ext uri="{FF2B5EF4-FFF2-40B4-BE49-F238E27FC236}">
                <a16:creationId xmlns:a16="http://schemas.microsoft.com/office/drawing/2014/main" id="{F53F435D-92F5-0760-3C37-4F01916C7F02}"/>
              </a:ext>
            </a:extLst>
          </p:cNvPr>
          <p:cNvPicPr>
            <a:picLocks noChangeAspect="1"/>
          </p:cNvPicPr>
          <p:nvPr/>
        </p:nvPicPr>
        <p:blipFill>
          <a:blip r:embed="rId3"/>
          <a:stretch>
            <a:fillRect/>
          </a:stretch>
        </p:blipFill>
        <p:spPr>
          <a:xfrm>
            <a:off x="4561953" y="-1"/>
            <a:ext cx="7630048" cy="6858001"/>
          </a:xfrm>
          <a:prstGeom prst="rect">
            <a:avLst/>
          </a:prstGeom>
        </p:spPr>
      </p:pic>
    </p:spTree>
    <p:extLst>
      <p:ext uri="{BB962C8B-B14F-4D97-AF65-F5344CB8AC3E}">
        <p14:creationId xmlns:p14="http://schemas.microsoft.com/office/powerpoint/2010/main" val="3643443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42457-0DD1-3ACB-CCDA-B80DCA2D10CD}"/>
              </a:ext>
            </a:extLst>
          </p:cNvPr>
          <p:cNvSpPr>
            <a:spLocks noGrp="1"/>
          </p:cNvSpPr>
          <p:nvPr>
            <p:ph type="title"/>
          </p:nvPr>
        </p:nvSpPr>
        <p:spPr/>
        <p:txBody>
          <a:bodyPr/>
          <a:lstStyle/>
          <a:p>
            <a:r>
              <a:rPr lang="en-IN" dirty="0"/>
              <a:t>Verilog Source Files</a:t>
            </a:r>
          </a:p>
        </p:txBody>
      </p:sp>
      <p:sp>
        <p:nvSpPr>
          <p:cNvPr id="3" name="Content Placeholder 2">
            <a:extLst>
              <a:ext uri="{FF2B5EF4-FFF2-40B4-BE49-F238E27FC236}">
                <a16:creationId xmlns:a16="http://schemas.microsoft.com/office/drawing/2014/main" id="{657F141D-83B5-CE20-388E-AC50B01D19B1}"/>
              </a:ext>
            </a:extLst>
          </p:cNvPr>
          <p:cNvSpPr>
            <a:spLocks noGrp="1"/>
          </p:cNvSpPr>
          <p:nvPr>
            <p:ph sz="quarter" idx="13"/>
          </p:nvPr>
        </p:nvSpPr>
        <p:spPr>
          <a:xfrm>
            <a:off x="595522" y="2676525"/>
            <a:ext cx="10971638" cy="4096064"/>
          </a:xfrm>
        </p:spPr>
        <p:txBody>
          <a:bodyPr>
            <a:normAutofit lnSpcReduction="10000"/>
          </a:bodyPr>
          <a:lstStyle/>
          <a:p>
            <a:r>
              <a:rPr lang="en-IN" dirty="0"/>
              <a:t>The SPI design is described using the following Verilog source files: </a:t>
            </a:r>
          </a:p>
          <a:p>
            <a:r>
              <a:rPr lang="en-IN" dirty="0"/>
              <a:t>•	</a:t>
            </a:r>
            <a:r>
              <a:rPr lang="en-IN" dirty="0" err="1"/>
              <a:t>spi_clgen.v</a:t>
            </a:r>
            <a:r>
              <a:rPr lang="en-IN" dirty="0"/>
              <a:t> </a:t>
            </a:r>
          </a:p>
          <a:p>
            <a:r>
              <a:rPr lang="en-IN" dirty="0"/>
              <a:t>•	</a:t>
            </a:r>
            <a:r>
              <a:rPr lang="en-IN" dirty="0" err="1"/>
              <a:t>spi_defines.v</a:t>
            </a:r>
            <a:r>
              <a:rPr lang="en-IN" dirty="0"/>
              <a:t> </a:t>
            </a:r>
          </a:p>
          <a:p>
            <a:r>
              <a:rPr lang="en-IN" dirty="0"/>
              <a:t>•	</a:t>
            </a:r>
            <a:r>
              <a:rPr lang="en-IN" dirty="0" err="1"/>
              <a:t>spi_shift.v</a:t>
            </a:r>
            <a:r>
              <a:rPr lang="en-IN" dirty="0"/>
              <a:t> </a:t>
            </a:r>
          </a:p>
          <a:p>
            <a:r>
              <a:rPr lang="en-IN" dirty="0"/>
              <a:t>•	</a:t>
            </a:r>
            <a:r>
              <a:rPr lang="en-IN" dirty="0" err="1"/>
              <a:t>spi_slave.v</a:t>
            </a:r>
            <a:r>
              <a:rPr lang="en-IN" dirty="0"/>
              <a:t> </a:t>
            </a:r>
          </a:p>
          <a:p>
            <a:r>
              <a:rPr lang="en-IN" dirty="0"/>
              <a:t>•	</a:t>
            </a:r>
            <a:r>
              <a:rPr lang="en-IN" dirty="0" err="1"/>
              <a:t>spi_top.v</a:t>
            </a:r>
            <a:r>
              <a:rPr lang="en-IN" dirty="0"/>
              <a:t> </a:t>
            </a:r>
          </a:p>
          <a:p>
            <a:r>
              <a:rPr lang="en-IN" dirty="0"/>
              <a:t>•	</a:t>
            </a:r>
            <a:r>
              <a:rPr lang="en-IN" dirty="0" err="1"/>
              <a:t>timescale.v</a:t>
            </a:r>
            <a:r>
              <a:rPr lang="en-IN" dirty="0"/>
              <a:t> </a:t>
            </a:r>
          </a:p>
          <a:p>
            <a:r>
              <a:rPr lang="en-IN" dirty="0"/>
              <a:t>These files describe the </a:t>
            </a:r>
            <a:r>
              <a:rPr lang="en-IN" dirty="0" err="1"/>
              <a:t>behavior</a:t>
            </a:r>
            <a:r>
              <a:rPr lang="en-IN" dirty="0"/>
              <a:t> and structure of the SPI components, including clock generation, shift registers, and slave interface</a:t>
            </a:r>
          </a:p>
          <a:p>
            <a:endParaRPr lang="en-IN" dirty="0"/>
          </a:p>
        </p:txBody>
      </p:sp>
      <p:pic>
        <p:nvPicPr>
          <p:cNvPr id="5" name="Picture 4">
            <a:extLst>
              <a:ext uri="{FF2B5EF4-FFF2-40B4-BE49-F238E27FC236}">
                <a16:creationId xmlns:a16="http://schemas.microsoft.com/office/drawing/2014/main" id="{550E1B3A-5BAF-CC03-47ED-550071E96B2A}"/>
              </a:ext>
            </a:extLst>
          </p:cNvPr>
          <p:cNvPicPr>
            <a:picLocks noChangeAspect="1"/>
          </p:cNvPicPr>
          <p:nvPr/>
        </p:nvPicPr>
        <p:blipFill>
          <a:blip r:embed="rId2"/>
          <a:stretch>
            <a:fillRect/>
          </a:stretch>
        </p:blipFill>
        <p:spPr>
          <a:xfrm>
            <a:off x="0" y="0"/>
            <a:ext cx="12192000" cy="6867609"/>
          </a:xfrm>
          <a:prstGeom prst="rect">
            <a:avLst/>
          </a:prstGeom>
        </p:spPr>
      </p:pic>
    </p:spTree>
    <p:extLst>
      <p:ext uri="{BB962C8B-B14F-4D97-AF65-F5344CB8AC3E}">
        <p14:creationId xmlns:p14="http://schemas.microsoft.com/office/powerpoint/2010/main" val="380019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A9A22-E856-568F-8974-9754524CEE7B}"/>
              </a:ext>
            </a:extLst>
          </p:cNvPr>
          <p:cNvSpPr>
            <a:spLocks noGrp="1"/>
          </p:cNvSpPr>
          <p:nvPr>
            <p:ph type="title"/>
          </p:nvPr>
        </p:nvSpPr>
        <p:spPr/>
        <p:txBody>
          <a:bodyPr/>
          <a:lstStyle/>
          <a:p>
            <a:r>
              <a:rPr lang="en-IN" b="1" i="0" dirty="0">
                <a:solidFill>
                  <a:srgbClr val="007090"/>
                </a:solidFill>
                <a:effectLst/>
                <a:latin typeface="Times New Roman" panose="02020603050405020304" pitchFamily="18" charset="0"/>
              </a:rPr>
              <a:t>Setting up for synthesis</a:t>
            </a:r>
            <a:br>
              <a:rPr lang="en-IN" b="1" i="0" dirty="0">
                <a:solidFill>
                  <a:srgbClr val="007090"/>
                </a:solidFill>
                <a:effectLst/>
                <a:latin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6F94B7E-CB65-FE32-FAB1-3A8BD5A45CF0}"/>
              </a:ext>
            </a:extLst>
          </p:cNvPr>
          <p:cNvSpPr>
            <a:spLocks noGrp="1"/>
          </p:cNvSpPr>
          <p:nvPr>
            <p:ph sz="quarter" idx="13"/>
          </p:nvPr>
        </p:nvSpPr>
        <p:spPr/>
        <p:txBody>
          <a:bodyPr/>
          <a:lstStyle/>
          <a:p>
            <a:pPr marL="342900" indent="-342900">
              <a:buFont typeface="Arial" panose="020B0604020202020204" pitchFamily="34" charset="0"/>
              <a:buChar char="•"/>
            </a:pPr>
            <a:r>
              <a:rPr lang="en-US" b="0" i="0" dirty="0">
                <a:solidFill>
                  <a:srgbClr val="000000"/>
                </a:solidFill>
                <a:effectLst/>
                <a:latin typeface="Times New Roman" panose="02020603050405020304" pitchFamily="18" charset="0"/>
              </a:rPr>
              <a:t>Because </a:t>
            </a:r>
            <a:r>
              <a:rPr lang="en-US" b="0" i="0" dirty="0" err="1">
                <a:solidFill>
                  <a:srgbClr val="000000"/>
                </a:solidFill>
                <a:effectLst/>
                <a:latin typeface="Times New Roman" panose="02020603050405020304" pitchFamily="18" charset="0"/>
              </a:rPr>
              <a:t>qflow</a:t>
            </a:r>
            <a:r>
              <a:rPr lang="en-US" b="0" i="0" dirty="0">
                <a:solidFill>
                  <a:srgbClr val="000000"/>
                </a:solidFill>
                <a:effectLst/>
                <a:latin typeface="Times New Roman" panose="02020603050405020304" pitchFamily="18" charset="0"/>
              </a:rPr>
              <a:t> was started as "</a:t>
            </a:r>
            <a:r>
              <a:rPr lang="en-US" b="1" i="0" dirty="0" err="1">
                <a:solidFill>
                  <a:srgbClr val="000000"/>
                </a:solidFill>
                <a:effectLst/>
                <a:latin typeface="Times New Roman" panose="02020603050405020304" pitchFamily="18" charset="0"/>
              </a:rPr>
              <a:t>qflow</a:t>
            </a:r>
            <a:r>
              <a:rPr lang="en-US" b="1" i="0" dirty="0">
                <a:solidFill>
                  <a:srgbClr val="000000"/>
                </a:solidFill>
                <a:effectLst/>
                <a:latin typeface="Times New Roman" panose="02020603050405020304" pitchFamily="18" charset="0"/>
              </a:rPr>
              <a:t> </a:t>
            </a:r>
            <a:r>
              <a:rPr lang="en-US" b="1" i="0" dirty="0" err="1">
                <a:solidFill>
                  <a:srgbClr val="000000"/>
                </a:solidFill>
                <a:effectLst/>
                <a:latin typeface="Times New Roman" panose="02020603050405020304" pitchFamily="18" charset="0"/>
              </a:rPr>
              <a:t>gui</a:t>
            </a:r>
            <a:r>
              <a:rPr lang="en-US" b="0" i="0" dirty="0">
                <a:solidFill>
                  <a:srgbClr val="000000"/>
                </a:solidFill>
                <a:effectLst/>
                <a:latin typeface="Times New Roman" panose="02020603050405020304" pitchFamily="18" charset="0"/>
              </a:rPr>
              <a:t>" and with no other options, </a:t>
            </a:r>
            <a:r>
              <a:rPr lang="en-US" b="0" i="0" dirty="0" err="1">
                <a:solidFill>
                  <a:srgbClr val="000000"/>
                </a:solidFill>
                <a:effectLst/>
                <a:latin typeface="Times New Roman" panose="02020603050405020304" pitchFamily="18" charset="0"/>
              </a:rPr>
              <a:t>qflow</a:t>
            </a:r>
            <a:r>
              <a:rPr lang="en-US" b="0" i="0" dirty="0">
                <a:solidFill>
                  <a:srgbClr val="000000"/>
                </a:solidFill>
                <a:effectLst/>
                <a:latin typeface="Times New Roman" panose="02020603050405020304" pitchFamily="18" charset="0"/>
              </a:rPr>
              <a:t> starts in an </a:t>
            </a:r>
            <a:r>
              <a:rPr lang="en-US" b="0" i="0" dirty="0" err="1">
                <a:solidFill>
                  <a:srgbClr val="000000"/>
                </a:solidFill>
                <a:effectLst/>
                <a:latin typeface="Times New Roman" panose="02020603050405020304" pitchFamily="18" charset="0"/>
              </a:rPr>
              <a:t>unitialized</a:t>
            </a:r>
            <a:r>
              <a:rPr lang="en-US" b="0" i="0" dirty="0">
                <a:solidFill>
                  <a:srgbClr val="000000"/>
                </a:solidFill>
                <a:effectLst/>
                <a:latin typeface="Times New Roman" panose="02020603050405020304" pitchFamily="18" charset="0"/>
              </a:rPr>
              <a:t> state. The step is set to "</a:t>
            </a:r>
            <a:r>
              <a:rPr lang="en-US" b="1" i="0" dirty="0">
                <a:solidFill>
                  <a:srgbClr val="000000"/>
                </a:solidFill>
                <a:effectLst/>
                <a:latin typeface="Times New Roman" panose="02020603050405020304" pitchFamily="18" charset="0"/>
              </a:rPr>
              <a:t>Preparation</a:t>
            </a:r>
            <a:r>
              <a:rPr lang="en-US" b="0" i="0" dirty="0">
                <a:solidFill>
                  <a:srgbClr val="000000"/>
                </a:solidFill>
                <a:effectLst/>
                <a:latin typeface="Times New Roman" panose="02020603050405020304" pitchFamily="18" charset="0"/>
              </a:rPr>
              <a:t>", where the user can control what the input source to the synthesis is, and what technology to target. The default technology is "osu035", from the set of technologies bundled with and installed with </a:t>
            </a:r>
            <a:r>
              <a:rPr lang="en-US" b="0" i="0" dirty="0" err="1">
                <a:solidFill>
                  <a:srgbClr val="000000"/>
                </a:solidFill>
                <a:effectLst/>
                <a:latin typeface="Times New Roman" panose="02020603050405020304" pitchFamily="18" charset="0"/>
              </a:rPr>
              <a:t>qflow</a:t>
            </a:r>
            <a:r>
              <a:rPr lang="en-US" b="0" i="0" dirty="0">
                <a:solidFill>
                  <a:srgbClr val="000000"/>
                </a:solidFill>
                <a:effectLst/>
                <a:latin typeface="Times New Roman" panose="02020603050405020304" pitchFamily="18" charset="0"/>
              </a:rPr>
              <a:t>. There is no </a:t>
            </a:r>
            <a:r>
              <a:rPr lang="en-US" b="0" i="0" dirty="0" err="1">
                <a:solidFill>
                  <a:srgbClr val="000000"/>
                </a:solidFill>
                <a:effectLst/>
                <a:latin typeface="Times New Roman" panose="02020603050405020304" pitchFamily="18" charset="0"/>
              </a:rPr>
              <a:t>verilog</a:t>
            </a:r>
            <a:r>
              <a:rPr lang="en-US" b="0" i="0" dirty="0">
                <a:solidFill>
                  <a:srgbClr val="000000"/>
                </a:solidFill>
                <a:effectLst/>
                <a:latin typeface="Times New Roman" panose="02020603050405020304" pitchFamily="18" charset="0"/>
              </a:rPr>
              <a:t> source file, and the module name is just set to the name of the project, which is the name of the current working directory.</a:t>
            </a:r>
          </a:p>
          <a:p>
            <a:pPr marL="342900" indent="-342900">
              <a:buFont typeface="Arial" panose="020B0604020202020204" pitchFamily="34" charset="0"/>
              <a:buChar char="•"/>
            </a:pPr>
            <a:endParaRPr lang="en-IN" dirty="0"/>
          </a:p>
        </p:txBody>
      </p:sp>
      <p:sp>
        <p:nvSpPr>
          <p:cNvPr id="5" name="Content Placeholder 4">
            <a:extLst>
              <a:ext uri="{FF2B5EF4-FFF2-40B4-BE49-F238E27FC236}">
                <a16:creationId xmlns:a16="http://schemas.microsoft.com/office/drawing/2014/main" id="{C3B593BC-6F64-2AB8-E66F-2D29D3A1FA7B}"/>
              </a:ext>
            </a:extLst>
          </p:cNvPr>
          <p:cNvSpPr>
            <a:spLocks noGrp="1"/>
          </p:cNvSpPr>
          <p:nvPr>
            <p:ph sz="quarter" idx="14"/>
          </p:nvPr>
        </p:nvSpPr>
        <p:spPr/>
        <p:txBody>
          <a:bodyPr/>
          <a:lstStyle/>
          <a:p>
            <a:endParaRPr lang="en-IN"/>
          </a:p>
        </p:txBody>
      </p:sp>
      <p:pic>
        <p:nvPicPr>
          <p:cNvPr id="2052" name="Picture 4">
            <a:extLst>
              <a:ext uri="{FF2B5EF4-FFF2-40B4-BE49-F238E27FC236}">
                <a16:creationId xmlns:a16="http://schemas.microsoft.com/office/drawing/2014/main" id="{94A8CDAB-A0D5-A4B9-84E6-E2D547A1F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514350"/>
            <a:ext cx="7905750" cy="5829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22EE30D-6ECB-91EE-D275-8EFCAA72D217}"/>
              </a:ext>
            </a:extLst>
          </p:cNvPr>
          <p:cNvPicPr>
            <a:picLocks noChangeAspect="1"/>
          </p:cNvPicPr>
          <p:nvPr/>
        </p:nvPicPr>
        <p:blipFill>
          <a:blip r:embed="rId3"/>
          <a:stretch>
            <a:fillRect/>
          </a:stretch>
        </p:blipFill>
        <p:spPr>
          <a:xfrm>
            <a:off x="2295525" y="666750"/>
            <a:ext cx="7905750" cy="5829300"/>
          </a:xfrm>
          <a:prstGeom prst="rect">
            <a:avLst/>
          </a:prstGeom>
        </p:spPr>
      </p:pic>
    </p:spTree>
    <p:extLst>
      <p:ext uri="{BB962C8B-B14F-4D97-AF65-F5344CB8AC3E}">
        <p14:creationId xmlns:p14="http://schemas.microsoft.com/office/powerpoint/2010/main" val="184031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71D9E-9C1B-BE89-576E-6BA2C8259DC9}"/>
              </a:ext>
            </a:extLst>
          </p:cNvPr>
          <p:cNvSpPr>
            <a:spLocks noGrp="1"/>
          </p:cNvSpPr>
          <p:nvPr>
            <p:ph type="title"/>
          </p:nvPr>
        </p:nvSpPr>
        <p:spPr/>
        <p:txBody>
          <a:bodyPr/>
          <a:lstStyle/>
          <a:p>
            <a:endParaRPr lang="en-IN"/>
          </a:p>
        </p:txBody>
      </p:sp>
      <p:pic>
        <p:nvPicPr>
          <p:cNvPr id="7" name="Content Placeholder 6" descr="A screenshot of a computer&#10;&#10;Description automatically generated">
            <a:extLst>
              <a:ext uri="{FF2B5EF4-FFF2-40B4-BE49-F238E27FC236}">
                <a16:creationId xmlns:a16="http://schemas.microsoft.com/office/drawing/2014/main" id="{CFCC4636-FC7E-36BA-F487-B02F9A766F52}"/>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620000" y="3592615"/>
            <a:ext cx="3946525" cy="1765094"/>
          </a:xfrm>
        </p:spPr>
      </p:pic>
      <p:pic>
        <p:nvPicPr>
          <p:cNvPr id="5" name="Content Placeholder 4" descr="A screenshot of a computer program&#10;&#10;Description automatically generated">
            <a:extLst>
              <a:ext uri="{FF2B5EF4-FFF2-40B4-BE49-F238E27FC236}">
                <a16:creationId xmlns:a16="http://schemas.microsoft.com/office/drawing/2014/main" id="{86BE5A83-3299-219E-51CC-60E04E676137}"/>
              </a:ext>
            </a:extLst>
          </p:cNvPr>
          <p:cNvPicPr>
            <a:picLocks noGrp="1"/>
          </p:cNvPicPr>
          <p:nvPr>
            <p:ph sz="quarter" idx="13"/>
          </p:nvPr>
        </p:nvPicPr>
        <p:blipFill>
          <a:blip r:embed="rId4">
            <a:extLst>
              <a:ext uri="{28A0092B-C50C-407E-A947-70E740481C1C}">
                <a14:useLocalDpi xmlns:a14="http://schemas.microsoft.com/office/drawing/2010/main" val="0"/>
              </a:ext>
            </a:extLst>
          </a:blip>
          <a:stretch>
            <a:fillRect/>
          </a:stretch>
        </p:blipFill>
        <p:spPr>
          <a:xfrm>
            <a:off x="-1" y="0"/>
            <a:ext cx="3798277"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EAAC3BD-632A-A010-64B3-5481D6BF5C74}"/>
              </a:ext>
            </a:extLst>
          </p:cNvPr>
          <p:cNvPicPr/>
          <p:nvPr/>
        </p:nvPicPr>
        <p:blipFill>
          <a:blip r:embed="rId5">
            <a:extLst>
              <a:ext uri="{28A0092B-C50C-407E-A947-70E740481C1C}">
                <a14:useLocalDpi xmlns:a14="http://schemas.microsoft.com/office/drawing/2010/main" val="0"/>
              </a:ext>
            </a:extLst>
          </a:blip>
          <a:stretch>
            <a:fillRect/>
          </a:stretch>
        </p:blipFill>
        <p:spPr>
          <a:xfrm>
            <a:off x="3798276" y="1"/>
            <a:ext cx="8393724" cy="6857999"/>
          </a:xfrm>
          <a:prstGeom prst="rect">
            <a:avLst/>
          </a:prstGeom>
        </p:spPr>
      </p:pic>
      <p:pic>
        <p:nvPicPr>
          <p:cNvPr id="9" name="Picture 8">
            <a:extLst>
              <a:ext uri="{FF2B5EF4-FFF2-40B4-BE49-F238E27FC236}">
                <a16:creationId xmlns:a16="http://schemas.microsoft.com/office/drawing/2014/main" id="{93D23420-8504-6D0F-3C88-751B160FD5EB}"/>
              </a:ext>
            </a:extLst>
          </p:cNvPr>
          <p:cNvPicPr>
            <a:picLocks noChangeAspect="1"/>
          </p:cNvPicPr>
          <p:nvPr/>
        </p:nvPicPr>
        <p:blipFill>
          <a:blip r:embed="rId6"/>
          <a:stretch>
            <a:fillRect/>
          </a:stretch>
        </p:blipFill>
        <p:spPr>
          <a:xfrm>
            <a:off x="3798276" y="467801"/>
            <a:ext cx="5019675" cy="2609850"/>
          </a:xfrm>
          <a:prstGeom prst="rect">
            <a:avLst/>
          </a:prstGeom>
        </p:spPr>
      </p:pic>
      <p:pic>
        <p:nvPicPr>
          <p:cNvPr id="10" name="Picture 9">
            <a:extLst>
              <a:ext uri="{FF2B5EF4-FFF2-40B4-BE49-F238E27FC236}">
                <a16:creationId xmlns:a16="http://schemas.microsoft.com/office/drawing/2014/main" id="{282F2A76-1632-CD1E-7D20-E791EFAC7305}"/>
              </a:ext>
            </a:extLst>
          </p:cNvPr>
          <p:cNvPicPr>
            <a:picLocks noChangeAspect="1"/>
          </p:cNvPicPr>
          <p:nvPr/>
        </p:nvPicPr>
        <p:blipFill>
          <a:blip r:embed="rId7"/>
          <a:stretch>
            <a:fillRect/>
          </a:stretch>
        </p:blipFill>
        <p:spPr>
          <a:xfrm>
            <a:off x="3382181" y="3140001"/>
            <a:ext cx="8601075" cy="2438400"/>
          </a:xfrm>
          <a:prstGeom prst="rect">
            <a:avLst/>
          </a:prstGeom>
        </p:spPr>
      </p:pic>
      <p:pic>
        <p:nvPicPr>
          <p:cNvPr id="11" name="Picture 10">
            <a:extLst>
              <a:ext uri="{FF2B5EF4-FFF2-40B4-BE49-F238E27FC236}">
                <a16:creationId xmlns:a16="http://schemas.microsoft.com/office/drawing/2014/main" id="{F102E621-188D-EA2C-4193-5373CC531167}"/>
              </a:ext>
            </a:extLst>
          </p:cNvPr>
          <p:cNvPicPr>
            <a:picLocks noChangeAspect="1"/>
          </p:cNvPicPr>
          <p:nvPr/>
        </p:nvPicPr>
        <p:blipFill>
          <a:blip r:embed="rId8"/>
          <a:stretch>
            <a:fillRect/>
          </a:stretch>
        </p:blipFill>
        <p:spPr>
          <a:xfrm>
            <a:off x="1099122" y="0"/>
            <a:ext cx="9993756" cy="6858000"/>
          </a:xfrm>
          <a:prstGeom prst="rect">
            <a:avLst/>
          </a:prstGeom>
        </p:spPr>
      </p:pic>
    </p:spTree>
    <p:extLst>
      <p:ext uri="{BB962C8B-B14F-4D97-AF65-F5344CB8AC3E}">
        <p14:creationId xmlns:p14="http://schemas.microsoft.com/office/powerpoint/2010/main" val="68817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29B5-1B58-809F-FEA7-B82105E94664}"/>
              </a:ext>
            </a:extLst>
          </p:cNvPr>
          <p:cNvSpPr>
            <a:spLocks noGrp="1"/>
          </p:cNvSpPr>
          <p:nvPr>
            <p:ph type="title"/>
          </p:nvPr>
        </p:nvSpPr>
        <p:spPr>
          <a:xfrm>
            <a:off x="412967" y="502416"/>
            <a:ext cx="4939666" cy="800925"/>
          </a:xfrm>
        </p:spPr>
        <p:txBody>
          <a:bodyPr/>
          <a:lstStyle/>
          <a:p>
            <a:r>
              <a:rPr lang="en-US" dirty="0"/>
              <a:t>Placement</a:t>
            </a:r>
          </a:p>
        </p:txBody>
      </p:sp>
      <p:pic>
        <p:nvPicPr>
          <p:cNvPr id="8" name="Content Placeholder 7">
            <a:extLst>
              <a:ext uri="{FF2B5EF4-FFF2-40B4-BE49-F238E27FC236}">
                <a16:creationId xmlns:a16="http://schemas.microsoft.com/office/drawing/2014/main" id="{AFF786A8-C41D-8E3E-46BF-FA45F90837B8}"/>
              </a:ext>
            </a:extLst>
          </p:cNvPr>
          <p:cNvPicPr>
            <a:picLocks noGrp="1" noChangeAspect="1"/>
          </p:cNvPicPr>
          <p:nvPr>
            <p:ph sz="quarter" idx="14"/>
          </p:nvPr>
        </p:nvPicPr>
        <p:blipFill>
          <a:blip r:embed="rId3"/>
          <a:stretch>
            <a:fillRect/>
          </a:stretch>
        </p:blipFill>
        <p:spPr>
          <a:xfrm>
            <a:off x="5792628" y="-1"/>
            <a:ext cx="4506931" cy="2773345"/>
          </a:xfrm>
        </p:spPr>
      </p:pic>
      <p:sp>
        <p:nvSpPr>
          <p:cNvPr id="6" name="Content Placeholder 5">
            <a:extLst>
              <a:ext uri="{FF2B5EF4-FFF2-40B4-BE49-F238E27FC236}">
                <a16:creationId xmlns:a16="http://schemas.microsoft.com/office/drawing/2014/main" id="{DF3683D3-D8C9-C341-4431-191084933488}"/>
              </a:ext>
            </a:extLst>
          </p:cNvPr>
          <p:cNvSpPr>
            <a:spLocks noGrp="1"/>
          </p:cNvSpPr>
          <p:nvPr>
            <p:ph sz="quarter" idx="15"/>
          </p:nvPr>
        </p:nvSpPr>
        <p:spPr>
          <a:xfrm>
            <a:off x="594360" y="1665083"/>
            <a:ext cx="5198269" cy="4806252"/>
          </a:xfrm>
        </p:spPr>
        <p:txBody>
          <a:bodyPr>
            <a:normAutofit lnSpcReduction="10000"/>
          </a:bodyPr>
          <a:lstStyle/>
          <a:p>
            <a:r>
              <a:rPr lang="en-IN" sz="1800" kern="1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Place the synthesized netlist components into the predefined chip area. </a:t>
            </a:r>
            <a:endParaRPr lang="en-IN" sz="1800" kern="100" dirty="0">
              <a:effectLst/>
              <a:latin typeface="Cambria" panose="02040503050406030204" pitchFamily="18" charset="0"/>
              <a:ea typeface="Aptos" panose="020B0004020202020204" pitchFamily="34" charset="0"/>
              <a:cs typeface="Mangal" panose="02040503050203030202" pitchFamily="18" charset="0"/>
            </a:endParaRPr>
          </a:p>
          <a:p>
            <a:r>
              <a:rPr lang="en-IN" dirty="0"/>
              <a:t>Various Parameter we have to create like:</a:t>
            </a:r>
          </a:p>
          <a:p>
            <a:pPr marL="342900" indent="-342900">
              <a:buFont typeface="Arial" panose="020B0604020202020204" pitchFamily="34" charset="0"/>
              <a:buChar char="•"/>
            </a:pPr>
            <a:r>
              <a:rPr lang="en-IN" dirty="0"/>
              <a:t>Initial density</a:t>
            </a:r>
          </a:p>
          <a:p>
            <a:pPr marL="342900" indent="-342900">
              <a:buFont typeface="Arial" panose="020B0604020202020204" pitchFamily="34" charset="0"/>
              <a:buChar char="•"/>
            </a:pPr>
            <a:r>
              <a:rPr lang="en-IN" dirty="0"/>
              <a:t>Aspect ratio</a:t>
            </a:r>
          </a:p>
          <a:p>
            <a:pPr marL="342900" indent="-342900">
              <a:buFont typeface="Arial" panose="020B0604020202020204" pitchFamily="34" charset="0"/>
              <a:buChar char="•"/>
            </a:pPr>
            <a:r>
              <a:rPr lang="en-IN" dirty="0"/>
              <a:t>Create power strips VDD , VSS</a:t>
            </a:r>
          </a:p>
          <a:p>
            <a:pPr marL="342900" indent="-342900">
              <a:buFont typeface="Arial" panose="020B0604020202020204" pitchFamily="34" charset="0"/>
              <a:buChar char="•"/>
            </a:pPr>
            <a:r>
              <a:rPr lang="en-IN" dirty="0"/>
              <a:t>Stripe Width and Pitch</a:t>
            </a:r>
          </a:p>
          <a:p>
            <a:pPr marL="342900" indent="-342900">
              <a:buFont typeface="Arial" panose="020B0604020202020204" pitchFamily="34" charset="0"/>
              <a:buChar char="•"/>
            </a:pPr>
            <a:r>
              <a:rPr lang="en-IN" dirty="0"/>
              <a:t>Arrange pins</a:t>
            </a:r>
          </a:p>
          <a:p>
            <a:pPr marL="342900" indent="-342900">
              <a:buFont typeface="Arial" panose="020B0604020202020204" pitchFamily="34" charset="0"/>
              <a:buChar char="•"/>
            </a:pPr>
            <a:r>
              <a:rPr lang="en-IN" dirty="0"/>
              <a:t>End cap cells</a:t>
            </a:r>
          </a:p>
          <a:p>
            <a:pPr marL="342900" indent="-342900">
              <a:buFont typeface="Arial" panose="020B0604020202020204" pitchFamily="34" charset="0"/>
              <a:buChar char="•"/>
            </a:pPr>
            <a:r>
              <a:rPr lang="en-IN"/>
              <a:t>Well Tap </a:t>
            </a:r>
            <a:r>
              <a:rPr lang="en-IN" dirty="0"/>
              <a:t>cells</a:t>
            </a:r>
          </a:p>
          <a:p>
            <a:pPr marL="342900" indent="-342900">
              <a:buFont typeface="Arial" panose="020B0604020202020204" pitchFamily="34" charset="0"/>
              <a:buChar char="•"/>
            </a:pPr>
            <a:r>
              <a:rPr lang="en-IN" dirty="0"/>
              <a:t>Fill gaps between the cells</a:t>
            </a:r>
          </a:p>
          <a:p>
            <a:pPr marL="342900" indent="-342900">
              <a:buFont typeface="Arial" panose="020B0604020202020204" pitchFamily="34" charset="0"/>
              <a:buChar char="•"/>
            </a:pPr>
            <a:endParaRPr lang="en-IN" dirty="0"/>
          </a:p>
        </p:txBody>
      </p:sp>
      <p:pic>
        <p:nvPicPr>
          <p:cNvPr id="10" name="Picture 9">
            <a:extLst>
              <a:ext uri="{FF2B5EF4-FFF2-40B4-BE49-F238E27FC236}">
                <a16:creationId xmlns:a16="http://schemas.microsoft.com/office/drawing/2014/main" id="{CA5F9EB9-7B8A-25DB-B372-FF1EEEF8CE0F}"/>
              </a:ext>
            </a:extLst>
          </p:cNvPr>
          <p:cNvPicPr>
            <a:picLocks noChangeAspect="1"/>
          </p:cNvPicPr>
          <p:nvPr/>
        </p:nvPicPr>
        <p:blipFill>
          <a:blip r:embed="rId4"/>
          <a:stretch>
            <a:fillRect/>
          </a:stretch>
        </p:blipFill>
        <p:spPr>
          <a:xfrm>
            <a:off x="5792628" y="1303341"/>
            <a:ext cx="5994087" cy="5325244"/>
          </a:xfrm>
          <a:prstGeom prst="rect">
            <a:avLst/>
          </a:prstGeom>
        </p:spPr>
      </p:pic>
    </p:spTree>
    <p:extLst>
      <p:ext uri="{BB962C8B-B14F-4D97-AF65-F5344CB8AC3E}">
        <p14:creationId xmlns:p14="http://schemas.microsoft.com/office/powerpoint/2010/main" val="30882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D6F87-82FA-48AB-8640-BB776D753839}"/>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CFA0B1A7-7B1D-1F5E-CE52-55D4A43113B0}"/>
              </a:ext>
            </a:extLst>
          </p:cNvPr>
          <p:cNvPicPr>
            <a:picLocks noGrp="1" noChangeAspect="1"/>
          </p:cNvPicPr>
          <p:nvPr>
            <p:ph sz="quarter" idx="14"/>
          </p:nvPr>
        </p:nvPicPr>
        <p:blipFill>
          <a:blip r:embed="rId2"/>
          <a:stretch>
            <a:fillRect/>
          </a:stretch>
        </p:blipFill>
        <p:spPr>
          <a:xfrm>
            <a:off x="1481033" y="-1"/>
            <a:ext cx="9675703" cy="6817823"/>
          </a:xfrm>
        </p:spPr>
      </p:pic>
      <p:sp>
        <p:nvSpPr>
          <p:cNvPr id="4" name="Content Placeholder 3">
            <a:extLst>
              <a:ext uri="{FF2B5EF4-FFF2-40B4-BE49-F238E27FC236}">
                <a16:creationId xmlns:a16="http://schemas.microsoft.com/office/drawing/2014/main" id="{FCB701D6-8963-B340-0DDC-E6FB4C466F8A}"/>
              </a:ext>
            </a:extLst>
          </p:cNvPr>
          <p:cNvSpPr>
            <a:spLocks noGrp="1"/>
          </p:cNvSpPr>
          <p:nvPr>
            <p:ph sz="quarter" idx="15"/>
          </p:nvPr>
        </p:nvSpPr>
        <p:spPr/>
        <p:txBody>
          <a:bodyPr/>
          <a:lstStyle/>
          <a:p>
            <a:endParaRPr lang="en-IN" dirty="0"/>
          </a:p>
        </p:txBody>
      </p:sp>
      <p:pic>
        <p:nvPicPr>
          <p:cNvPr id="8" name="Picture 7">
            <a:extLst>
              <a:ext uri="{FF2B5EF4-FFF2-40B4-BE49-F238E27FC236}">
                <a16:creationId xmlns:a16="http://schemas.microsoft.com/office/drawing/2014/main" id="{A1A876EE-C147-069F-98EF-89994147E239}"/>
              </a:ext>
            </a:extLst>
          </p:cNvPr>
          <p:cNvPicPr>
            <a:picLocks noChangeAspect="1"/>
          </p:cNvPicPr>
          <p:nvPr/>
        </p:nvPicPr>
        <p:blipFill>
          <a:blip r:embed="rId3"/>
          <a:stretch>
            <a:fillRect/>
          </a:stretch>
        </p:blipFill>
        <p:spPr>
          <a:xfrm>
            <a:off x="0" y="524416"/>
            <a:ext cx="12192000" cy="5809168"/>
          </a:xfrm>
          <a:prstGeom prst="rect">
            <a:avLst/>
          </a:prstGeom>
        </p:spPr>
      </p:pic>
      <p:pic>
        <p:nvPicPr>
          <p:cNvPr id="9" name="Picture 8">
            <a:extLst>
              <a:ext uri="{FF2B5EF4-FFF2-40B4-BE49-F238E27FC236}">
                <a16:creationId xmlns:a16="http://schemas.microsoft.com/office/drawing/2014/main" id="{91241117-AF81-B304-39F5-D124F22C7B6E}"/>
              </a:ext>
            </a:extLst>
          </p:cNvPr>
          <p:cNvPicPr>
            <a:picLocks noChangeAspect="1"/>
          </p:cNvPicPr>
          <p:nvPr/>
        </p:nvPicPr>
        <p:blipFill>
          <a:blip r:embed="rId4"/>
          <a:stretch>
            <a:fillRect/>
          </a:stretch>
        </p:blipFill>
        <p:spPr>
          <a:xfrm>
            <a:off x="0" y="0"/>
            <a:ext cx="12192000" cy="6817822"/>
          </a:xfrm>
          <a:prstGeom prst="rect">
            <a:avLst/>
          </a:prstGeom>
        </p:spPr>
      </p:pic>
    </p:spTree>
    <p:extLst>
      <p:ext uri="{BB962C8B-B14F-4D97-AF65-F5344CB8AC3E}">
        <p14:creationId xmlns:p14="http://schemas.microsoft.com/office/powerpoint/2010/main" val="10799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B337-CA4A-3202-60AA-405C7C84C661}"/>
              </a:ext>
            </a:extLst>
          </p:cNvPr>
          <p:cNvSpPr>
            <a:spLocks noGrp="1"/>
          </p:cNvSpPr>
          <p:nvPr>
            <p:ph type="title"/>
          </p:nvPr>
        </p:nvSpPr>
        <p:spPr>
          <a:xfrm>
            <a:off x="594360" y="485413"/>
            <a:ext cx="4939666" cy="484957"/>
          </a:xfrm>
        </p:spPr>
        <p:txBody>
          <a:bodyPr/>
          <a:lstStyle/>
          <a:p>
            <a:r>
              <a:rPr lang="en-IN" sz="2800" b="1" dirty="0">
                <a:solidFill>
                  <a:srgbClr val="000000"/>
                </a:solidFill>
                <a:effectLst/>
                <a:latin typeface="Times New Roman" panose="02020603050405020304" pitchFamily="18" charset="0"/>
                <a:ea typeface="Times New Roman" panose="02020603050405020304" pitchFamily="18" charset="0"/>
              </a:rPr>
              <a:t>Static Timing Analysis </a:t>
            </a:r>
            <a:endParaRPr lang="en-IN" sz="2800" dirty="0"/>
          </a:p>
        </p:txBody>
      </p:sp>
      <p:sp>
        <p:nvSpPr>
          <p:cNvPr id="4" name="Content Placeholder 3">
            <a:extLst>
              <a:ext uri="{FF2B5EF4-FFF2-40B4-BE49-F238E27FC236}">
                <a16:creationId xmlns:a16="http://schemas.microsoft.com/office/drawing/2014/main" id="{CBA04DFA-CDAD-21F8-2B2B-82B0720C112A}"/>
              </a:ext>
            </a:extLst>
          </p:cNvPr>
          <p:cNvSpPr>
            <a:spLocks noGrp="1"/>
          </p:cNvSpPr>
          <p:nvPr>
            <p:ph sz="quarter" idx="15"/>
          </p:nvPr>
        </p:nvSpPr>
        <p:spPr>
          <a:xfrm>
            <a:off x="594360" y="1530435"/>
            <a:ext cx="5198269" cy="3319513"/>
          </a:xfrm>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Objective</a:t>
            </a:r>
            <a:r>
              <a:rPr lang="en-IN" sz="1800" kern="1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Verify that the placed design meets timing requirements. </a:t>
            </a:r>
          </a:p>
          <a:p>
            <a:r>
              <a:rPr lang="en-IN" sz="1800" b="1" kern="1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Steps</a:t>
            </a:r>
            <a:r>
              <a:rPr lang="en-IN" sz="1800" kern="1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endParaRPr lang="en-IN" sz="1800" kern="100" dirty="0">
              <a:effectLst/>
              <a:latin typeface="Cambria" panose="02040503050406030204" pitchFamily="18" charset="0"/>
              <a:ea typeface="Aptos" panose="020B0004020202020204" pitchFamily="34" charset="0"/>
              <a:cs typeface="Mangal" panose="02040503050203030202" pitchFamily="18" charset="0"/>
            </a:endParaRPr>
          </a:p>
          <a:p>
            <a:pPr marL="342900" marR="49530" lvl="0" indent="-342900" algn="l" fontAlgn="base">
              <a:lnSpc>
                <a:spcPct val="103000"/>
              </a:lnSpc>
              <a:spcAft>
                <a:spcPts val="55"/>
              </a:spcAft>
              <a:buClr>
                <a:srgbClr val="000000"/>
              </a:buClr>
              <a:buSzPts val="1200"/>
              <a:buFont typeface="+mj-lt"/>
              <a:buAutoNum type="arabicPeriod"/>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Perform Static Timing Analysis using the generated netlist. </a:t>
            </a:r>
            <a:endParaRPr lang="en-IN" sz="18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49530" lvl="0" indent="-342900" algn="l" fontAlgn="base">
              <a:lnSpc>
                <a:spcPct val="103000"/>
              </a:lnSpc>
              <a:spcAft>
                <a:spcPts val="1335"/>
              </a:spcAft>
              <a:buClr>
                <a:srgbClr val="000000"/>
              </a:buClr>
              <a:buSzPts val="1200"/>
              <a:buFont typeface="+mj-lt"/>
              <a:buAutoNum type="arabicPeriod"/>
            </a:pP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Analyze</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timing constraints and identify any violations. </a:t>
            </a:r>
          </a:p>
          <a:p>
            <a:pPr marL="342900" marR="49530" lvl="0" indent="-342900" algn="l" fontAlgn="base">
              <a:lnSpc>
                <a:spcPct val="103000"/>
              </a:lnSpc>
              <a:spcAft>
                <a:spcPts val="1335"/>
              </a:spcAft>
              <a:buClr>
                <a:srgbClr val="000000"/>
              </a:buClr>
              <a:buSzPts val="1200"/>
              <a:buFont typeface="+mj-lt"/>
              <a:buAutoNum type="arabicPeriod"/>
            </a:pPr>
            <a:endParaRPr lang="en-IN" sz="18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800" kern="1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endParaRPr>
          </a:p>
          <a:p>
            <a:endParaRPr lang="en-IN" sz="1800" kern="100" dirty="0">
              <a:effectLst/>
              <a:latin typeface="Cambria" panose="02040503050406030204" pitchFamily="18" charset="0"/>
              <a:ea typeface="Aptos" panose="020B0004020202020204" pitchFamily="34" charset="0"/>
              <a:cs typeface="Mangal" panose="02040503050203030202" pitchFamily="18" charset="0"/>
            </a:endParaRPr>
          </a:p>
          <a:p>
            <a:endParaRPr lang="en-IN" dirty="0"/>
          </a:p>
        </p:txBody>
      </p:sp>
      <p:pic>
        <p:nvPicPr>
          <p:cNvPr id="6" name="Picture 5">
            <a:extLst>
              <a:ext uri="{FF2B5EF4-FFF2-40B4-BE49-F238E27FC236}">
                <a16:creationId xmlns:a16="http://schemas.microsoft.com/office/drawing/2014/main" id="{6DE468BA-B6DF-03FF-B8A1-449031162FF6}"/>
              </a:ext>
            </a:extLst>
          </p:cNvPr>
          <p:cNvPicPr>
            <a:picLocks noChangeAspect="1"/>
          </p:cNvPicPr>
          <p:nvPr/>
        </p:nvPicPr>
        <p:blipFill>
          <a:blip r:embed="rId3"/>
          <a:stretch>
            <a:fillRect/>
          </a:stretch>
        </p:blipFill>
        <p:spPr>
          <a:xfrm>
            <a:off x="0" y="0"/>
            <a:ext cx="12192000" cy="6780021"/>
          </a:xfrm>
          <a:prstGeom prst="rect">
            <a:avLst/>
          </a:prstGeom>
        </p:spPr>
      </p:pic>
      <p:pic>
        <p:nvPicPr>
          <p:cNvPr id="8" name="Picture 7">
            <a:extLst>
              <a:ext uri="{FF2B5EF4-FFF2-40B4-BE49-F238E27FC236}">
                <a16:creationId xmlns:a16="http://schemas.microsoft.com/office/drawing/2014/main" id="{2DE36FFB-C1A8-6BF9-2923-38D8C2555D89}"/>
              </a:ext>
            </a:extLst>
          </p:cNvPr>
          <p:cNvPicPr>
            <a:picLocks noChangeAspect="1"/>
          </p:cNvPicPr>
          <p:nvPr/>
        </p:nvPicPr>
        <p:blipFill>
          <a:blip r:embed="rId4"/>
          <a:stretch>
            <a:fillRect/>
          </a:stretch>
        </p:blipFill>
        <p:spPr>
          <a:xfrm>
            <a:off x="0" y="0"/>
            <a:ext cx="12110720" cy="6858000"/>
          </a:xfrm>
          <a:prstGeom prst="rect">
            <a:avLst/>
          </a:prstGeom>
        </p:spPr>
      </p:pic>
    </p:spTree>
    <p:extLst>
      <p:ext uri="{BB962C8B-B14F-4D97-AF65-F5344CB8AC3E}">
        <p14:creationId xmlns:p14="http://schemas.microsoft.com/office/powerpoint/2010/main" val="238921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6BBE-857B-802C-4BB5-28E602FF1316}"/>
              </a:ext>
            </a:extLst>
          </p:cNvPr>
          <p:cNvSpPr>
            <a:spLocks noGrp="1"/>
          </p:cNvSpPr>
          <p:nvPr>
            <p:ph type="title"/>
          </p:nvPr>
        </p:nvSpPr>
        <p:spPr>
          <a:xfrm>
            <a:off x="594360" y="497840"/>
            <a:ext cx="3963671" cy="812890"/>
          </a:xfrm>
        </p:spPr>
        <p:txBody>
          <a:bodyPr/>
          <a:lstStyle/>
          <a:p>
            <a:r>
              <a:rPr lang="en-IN" dirty="0"/>
              <a:t>Routing</a:t>
            </a:r>
          </a:p>
        </p:txBody>
      </p:sp>
      <p:pic>
        <p:nvPicPr>
          <p:cNvPr id="6" name="Content Placeholder 5">
            <a:extLst>
              <a:ext uri="{FF2B5EF4-FFF2-40B4-BE49-F238E27FC236}">
                <a16:creationId xmlns:a16="http://schemas.microsoft.com/office/drawing/2014/main" id="{1C203562-1C73-106E-C128-24D6A002F2C5}"/>
              </a:ext>
            </a:extLst>
          </p:cNvPr>
          <p:cNvPicPr>
            <a:picLocks noGrp="1" noChangeAspect="1"/>
          </p:cNvPicPr>
          <p:nvPr>
            <p:ph sz="quarter" idx="15"/>
          </p:nvPr>
        </p:nvPicPr>
        <p:blipFill>
          <a:blip r:embed="rId2"/>
          <a:stretch>
            <a:fillRect/>
          </a:stretch>
        </p:blipFill>
        <p:spPr>
          <a:xfrm>
            <a:off x="0" y="2011680"/>
            <a:ext cx="6918413" cy="4094480"/>
          </a:xfrm>
        </p:spPr>
      </p:pic>
      <p:pic>
        <p:nvPicPr>
          <p:cNvPr id="7" name="Picture 6" descr="A screenshot of a computer&#10;&#10;Description automatically generated">
            <a:extLst>
              <a:ext uri="{FF2B5EF4-FFF2-40B4-BE49-F238E27FC236}">
                <a16:creationId xmlns:a16="http://schemas.microsoft.com/office/drawing/2014/main" id="{D2FC408F-84ED-4145-A4BA-120E0023481F}"/>
              </a:ext>
            </a:extLst>
          </p:cNvPr>
          <p:cNvPicPr/>
          <p:nvPr/>
        </p:nvPicPr>
        <p:blipFill>
          <a:blip r:embed="rId3"/>
          <a:stretch>
            <a:fillRect/>
          </a:stretch>
        </p:blipFill>
        <p:spPr>
          <a:xfrm>
            <a:off x="0" y="0"/>
            <a:ext cx="12192000" cy="6857999"/>
          </a:xfrm>
          <a:prstGeom prst="rect">
            <a:avLst/>
          </a:prstGeom>
        </p:spPr>
      </p:pic>
      <p:pic>
        <p:nvPicPr>
          <p:cNvPr id="9" name="Picture 8">
            <a:extLst>
              <a:ext uri="{FF2B5EF4-FFF2-40B4-BE49-F238E27FC236}">
                <a16:creationId xmlns:a16="http://schemas.microsoft.com/office/drawing/2014/main" id="{259B76B3-8A8A-C194-C61F-7FB596E11E82}"/>
              </a:ext>
            </a:extLst>
          </p:cNvPr>
          <p:cNvPicPr>
            <a:picLocks noChangeAspect="1"/>
          </p:cNvPicPr>
          <p:nvPr/>
        </p:nvPicPr>
        <p:blipFill>
          <a:blip r:embed="rId4"/>
          <a:stretch>
            <a:fillRect/>
          </a:stretch>
        </p:blipFill>
        <p:spPr>
          <a:xfrm>
            <a:off x="0" y="0"/>
            <a:ext cx="12110720" cy="6858000"/>
          </a:xfrm>
          <a:prstGeom prst="rect">
            <a:avLst/>
          </a:prstGeom>
        </p:spPr>
      </p:pic>
      <p:pic>
        <p:nvPicPr>
          <p:cNvPr id="11" name="Picture 10">
            <a:extLst>
              <a:ext uri="{FF2B5EF4-FFF2-40B4-BE49-F238E27FC236}">
                <a16:creationId xmlns:a16="http://schemas.microsoft.com/office/drawing/2014/main" id="{CB879CF1-907A-8477-B4EE-CA8679D0C968}"/>
              </a:ext>
            </a:extLst>
          </p:cNvPr>
          <p:cNvPicPr>
            <a:picLocks noChangeAspect="1"/>
          </p:cNvPicPr>
          <p:nvPr/>
        </p:nvPicPr>
        <p:blipFill>
          <a:blip r:embed="rId5"/>
          <a:stretch>
            <a:fillRect/>
          </a:stretch>
        </p:blipFill>
        <p:spPr>
          <a:xfrm>
            <a:off x="0" y="1"/>
            <a:ext cx="12192000" cy="6728708"/>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B0022711-A2C1-03BF-1BB6-E499CB3A7054}"/>
              </a:ext>
            </a:extLst>
          </p:cNvPr>
          <p:cNvPicPr/>
          <p:nvPr/>
        </p:nvPicPr>
        <p:blipFill>
          <a:blip r:embed="rId6"/>
          <a:stretch>
            <a:fillRect/>
          </a:stretch>
        </p:blipFill>
        <p:spPr>
          <a:xfrm>
            <a:off x="0" y="129291"/>
            <a:ext cx="12192000" cy="6728709"/>
          </a:xfrm>
          <a:prstGeom prst="rect">
            <a:avLst/>
          </a:prstGeom>
        </p:spPr>
      </p:pic>
    </p:spTree>
    <p:extLst>
      <p:ext uri="{BB962C8B-B14F-4D97-AF65-F5344CB8AC3E}">
        <p14:creationId xmlns:p14="http://schemas.microsoft.com/office/powerpoint/2010/main" val="5178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3B35-7096-D3D9-1F20-0264CF147E7E}"/>
              </a:ext>
            </a:extLst>
          </p:cNvPr>
          <p:cNvSpPr>
            <a:spLocks noGrp="1"/>
          </p:cNvSpPr>
          <p:nvPr>
            <p:ph type="title"/>
          </p:nvPr>
        </p:nvSpPr>
        <p:spPr>
          <a:xfrm>
            <a:off x="723661" y="436879"/>
            <a:ext cx="4939666" cy="871037"/>
          </a:xfrm>
        </p:spPr>
        <p:txBody>
          <a:bodyPr/>
          <a:lstStyle/>
          <a:p>
            <a:r>
              <a:rPr lang="en-IN" dirty="0"/>
              <a:t>Post-Route STA</a:t>
            </a:r>
          </a:p>
        </p:txBody>
      </p:sp>
      <p:pic>
        <p:nvPicPr>
          <p:cNvPr id="6" name="Content Placeholder 5">
            <a:extLst>
              <a:ext uri="{FF2B5EF4-FFF2-40B4-BE49-F238E27FC236}">
                <a16:creationId xmlns:a16="http://schemas.microsoft.com/office/drawing/2014/main" id="{E05CAA7C-F89B-4C16-74A4-4B0AE7D8E53B}"/>
              </a:ext>
            </a:extLst>
          </p:cNvPr>
          <p:cNvPicPr>
            <a:picLocks noGrp="1" noChangeAspect="1"/>
          </p:cNvPicPr>
          <p:nvPr>
            <p:ph sz="quarter" idx="15"/>
          </p:nvPr>
        </p:nvPicPr>
        <p:blipFill>
          <a:blip r:embed="rId2"/>
          <a:stretch>
            <a:fillRect/>
          </a:stretch>
        </p:blipFill>
        <p:spPr>
          <a:xfrm>
            <a:off x="307352" y="2296160"/>
            <a:ext cx="7282167" cy="3850640"/>
          </a:xfrm>
        </p:spPr>
      </p:pic>
      <p:pic>
        <p:nvPicPr>
          <p:cNvPr id="9" name="Picture 8">
            <a:extLst>
              <a:ext uri="{FF2B5EF4-FFF2-40B4-BE49-F238E27FC236}">
                <a16:creationId xmlns:a16="http://schemas.microsoft.com/office/drawing/2014/main" id="{96ECB68C-0DC9-CB1E-3FDA-D28CB7FF1CF5}"/>
              </a:ext>
            </a:extLst>
          </p:cNvPr>
          <p:cNvPicPr>
            <a:picLocks noChangeAspect="1"/>
          </p:cNvPicPr>
          <p:nvPr/>
        </p:nvPicPr>
        <p:blipFill>
          <a:blip r:embed="rId3"/>
          <a:stretch>
            <a:fillRect/>
          </a:stretch>
        </p:blipFill>
        <p:spPr>
          <a:xfrm>
            <a:off x="0" y="0"/>
            <a:ext cx="12192000" cy="6779410"/>
          </a:xfrm>
          <a:prstGeom prst="rect">
            <a:avLst/>
          </a:prstGeom>
        </p:spPr>
      </p:pic>
    </p:spTree>
    <p:extLst>
      <p:ext uri="{BB962C8B-B14F-4D97-AF65-F5344CB8AC3E}">
        <p14:creationId xmlns:p14="http://schemas.microsoft.com/office/powerpoint/2010/main" val="279170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a:lstStyle/>
          <a:p>
            <a:r>
              <a:rPr lang="en-US" dirty="0"/>
              <a:t>Agenda</a:t>
            </a:r>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593725" y="2281238"/>
            <a:ext cx="6788150" cy="3709987"/>
          </a:xfrm>
        </p:spPr>
        <p:txBody>
          <a:bodyPr tIns="457200"/>
          <a:lstStyle/>
          <a:p>
            <a:r>
              <a:rPr lang="en-IN" dirty="0"/>
              <a:t>Certificate of Completion</a:t>
            </a:r>
          </a:p>
          <a:p>
            <a:r>
              <a:rPr lang="en-IN" dirty="0"/>
              <a:t>Acknowledgements</a:t>
            </a:r>
          </a:p>
          <a:p>
            <a:r>
              <a:rPr lang="en-IN" dirty="0"/>
              <a:t>Project Introduction</a:t>
            </a:r>
          </a:p>
          <a:p>
            <a:r>
              <a:rPr lang="en-IN" dirty="0"/>
              <a:t>Project Details</a:t>
            </a:r>
          </a:p>
          <a:p>
            <a:r>
              <a:rPr lang="en-IN" dirty="0"/>
              <a:t>Conclusion</a:t>
            </a:r>
            <a:endParaRPr lang="en-US" dirty="0"/>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5B76-FB02-491E-946E-6DD2C247E63E}"/>
              </a:ext>
            </a:extLst>
          </p:cNvPr>
          <p:cNvSpPr>
            <a:spLocks noGrp="1"/>
          </p:cNvSpPr>
          <p:nvPr>
            <p:ph type="title"/>
          </p:nvPr>
        </p:nvSpPr>
        <p:spPr>
          <a:xfrm>
            <a:off x="568327" y="647382"/>
            <a:ext cx="2764153" cy="723536"/>
          </a:xfrm>
        </p:spPr>
        <p:txBody>
          <a:bodyPr/>
          <a:lstStyle/>
          <a:p>
            <a:r>
              <a:rPr lang="en-IN" dirty="0"/>
              <a:t>Migration</a:t>
            </a:r>
          </a:p>
        </p:txBody>
      </p:sp>
      <p:pic>
        <p:nvPicPr>
          <p:cNvPr id="6" name="Content Placeholder 5">
            <a:extLst>
              <a:ext uri="{FF2B5EF4-FFF2-40B4-BE49-F238E27FC236}">
                <a16:creationId xmlns:a16="http://schemas.microsoft.com/office/drawing/2014/main" id="{2EBD35A0-FAE7-4BC9-559C-691BEFE9BAD6}"/>
              </a:ext>
            </a:extLst>
          </p:cNvPr>
          <p:cNvPicPr>
            <a:picLocks noGrp="1" noChangeAspect="1"/>
          </p:cNvPicPr>
          <p:nvPr>
            <p:ph sz="quarter" idx="15"/>
          </p:nvPr>
        </p:nvPicPr>
        <p:blipFill>
          <a:blip r:embed="rId2"/>
          <a:stretch>
            <a:fillRect/>
          </a:stretch>
        </p:blipFill>
        <p:spPr>
          <a:xfrm>
            <a:off x="-127635" y="2063865"/>
            <a:ext cx="8462517" cy="3432695"/>
          </a:xfrm>
        </p:spPr>
      </p:pic>
      <p:pic>
        <p:nvPicPr>
          <p:cNvPr id="7" name="Picture 6" descr="A screenshot of a computer&#10;&#10;Description automatically generated">
            <a:extLst>
              <a:ext uri="{FF2B5EF4-FFF2-40B4-BE49-F238E27FC236}">
                <a16:creationId xmlns:a16="http://schemas.microsoft.com/office/drawing/2014/main" id="{0EAC2F55-D3CE-3DED-2A7C-847F6EF5E909}"/>
              </a:ext>
            </a:extLst>
          </p:cNvPr>
          <p:cNvPicPr/>
          <p:nvPr/>
        </p:nvPicPr>
        <p:blipFill>
          <a:blip r:embed="rId3"/>
          <a:stretch>
            <a:fillRect/>
          </a:stretch>
        </p:blipFill>
        <p:spPr>
          <a:xfrm>
            <a:off x="0" y="1"/>
            <a:ext cx="12192000" cy="6857999"/>
          </a:xfrm>
          <a:prstGeom prst="rect">
            <a:avLst/>
          </a:prstGeom>
        </p:spPr>
      </p:pic>
    </p:spTree>
    <p:extLst>
      <p:ext uri="{BB962C8B-B14F-4D97-AF65-F5344CB8AC3E}">
        <p14:creationId xmlns:p14="http://schemas.microsoft.com/office/powerpoint/2010/main" val="342635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C778-8B3D-F62C-776A-F1E3353EED80}"/>
              </a:ext>
            </a:extLst>
          </p:cNvPr>
          <p:cNvSpPr>
            <a:spLocks noGrp="1"/>
          </p:cNvSpPr>
          <p:nvPr>
            <p:ph type="title"/>
          </p:nvPr>
        </p:nvSpPr>
        <p:spPr>
          <a:xfrm>
            <a:off x="680719" y="579119"/>
            <a:ext cx="1320801" cy="749117"/>
          </a:xfrm>
        </p:spPr>
        <p:txBody>
          <a:bodyPr/>
          <a:lstStyle/>
          <a:p>
            <a:r>
              <a:rPr lang="en-IN" dirty="0"/>
              <a:t>DRC</a:t>
            </a:r>
          </a:p>
        </p:txBody>
      </p:sp>
      <p:pic>
        <p:nvPicPr>
          <p:cNvPr id="6" name="Picture 5">
            <a:extLst>
              <a:ext uri="{FF2B5EF4-FFF2-40B4-BE49-F238E27FC236}">
                <a16:creationId xmlns:a16="http://schemas.microsoft.com/office/drawing/2014/main" id="{FDF77328-F512-813C-3AD6-8F704A675B24}"/>
              </a:ext>
            </a:extLst>
          </p:cNvPr>
          <p:cNvPicPr>
            <a:picLocks noChangeAspect="1"/>
          </p:cNvPicPr>
          <p:nvPr/>
        </p:nvPicPr>
        <p:blipFill>
          <a:blip r:embed="rId2"/>
          <a:stretch>
            <a:fillRect/>
          </a:stretch>
        </p:blipFill>
        <p:spPr>
          <a:xfrm>
            <a:off x="-528321" y="2123440"/>
            <a:ext cx="9044872" cy="353568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2EB6EEE-5DCB-D2EF-E5BB-0DA6D849071F}"/>
              </a:ext>
            </a:extLst>
          </p:cNvPr>
          <p:cNvPicPr/>
          <p:nvPr/>
        </p:nvPicPr>
        <p:blipFill>
          <a:blip r:embed="rId3"/>
          <a:stretch>
            <a:fillRect/>
          </a:stretch>
        </p:blipFill>
        <p:spPr>
          <a:xfrm>
            <a:off x="0" y="0"/>
            <a:ext cx="12192000" cy="6695440"/>
          </a:xfrm>
          <a:prstGeom prst="rect">
            <a:avLst/>
          </a:prstGeom>
        </p:spPr>
      </p:pic>
    </p:spTree>
    <p:extLst>
      <p:ext uri="{BB962C8B-B14F-4D97-AF65-F5344CB8AC3E}">
        <p14:creationId xmlns:p14="http://schemas.microsoft.com/office/powerpoint/2010/main" val="5896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49E2-EBC3-E6FE-5719-C84AAA9BB4C3}"/>
              </a:ext>
            </a:extLst>
          </p:cNvPr>
          <p:cNvSpPr>
            <a:spLocks noGrp="1"/>
          </p:cNvSpPr>
          <p:nvPr>
            <p:ph type="title"/>
          </p:nvPr>
        </p:nvSpPr>
        <p:spPr>
          <a:xfrm>
            <a:off x="763905" y="727892"/>
            <a:ext cx="4859178" cy="515437"/>
          </a:xfrm>
        </p:spPr>
        <p:txBody>
          <a:bodyPr/>
          <a:lstStyle/>
          <a:p>
            <a:r>
              <a:rPr lang="en-IN" sz="1800" b="1" kern="1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Layout vs Schematic (LVS) </a:t>
            </a:r>
            <a:endParaRPr lang="en-IN" dirty="0"/>
          </a:p>
        </p:txBody>
      </p:sp>
      <p:pic>
        <p:nvPicPr>
          <p:cNvPr id="6" name="Content Placeholder 5">
            <a:extLst>
              <a:ext uri="{FF2B5EF4-FFF2-40B4-BE49-F238E27FC236}">
                <a16:creationId xmlns:a16="http://schemas.microsoft.com/office/drawing/2014/main" id="{3955EC72-03DE-8FF2-09A3-53BD28DED491}"/>
              </a:ext>
            </a:extLst>
          </p:cNvPr>
          <p:cNvPicPr>
            <a:picLocks noGrp="1" noChangeAspect="1"/>
          </p:cNvPicPr>
          <p:nvPr>
            <p:ph sz="quarter" idx="15"/>
          </p:nvPr>
        </p:nvPicPr>
        <p:blipFill>
          <a:blip r:embed="rId3"/>
          <a:stretch>
            <a:fillRect/>
          </a:stretch>
        </p:blipFill>
        <p:spPr>
          <a:xfrm>
            <a:off x="142241" y="2407920"/>
            <a:ext cx="6878320" cy="3261360"/>
          </a:xfrm>
        </p:spPr>
      </p:pic>
      <p:grpSp>
        <p:nvGrpSpPr>
          <p:cNvPr id="7" name="Group 6">
            <a:extLst>
              <a:ext uri="{FF2B5EF4-FFF2-40B4-BE49-F238E27FC236}">
                <a16:creationId xmlns:a16="http://schemas.microsoft.com/office/drawing/2014/main" id="{9B312C81-F2E7-682D-EA3B-922CA5813884}"/>
              </a:ext>
            </a:extLst>
          </p:cNvPr>
          <p:cNvGrpSpPr/>
          <p:nvPr/>
        </p:nvGrpSpPr>
        <p:grpSpPr>
          <a:xfrm>
            <a:off x="0" y="121920"/>
            <a:ext cx="12192000" cy="7132320"/>
            <a:chOff x="0" y="0"/>
            <a:chExt cx="6648450" cy="6085206"/>
          </a:xfrm>
        </p:grpSpPr>
        <p:pic>
          <p:nvPicPr>
            <p:cNvPr id="8" name="Picture 7">
              <a:extLst>
                <a:ext uri="{FF2B5EF4-FFF2-40B4-BE49-F238E27FC236}">
                  <a16:creationId xmlns:a16="http://schemas.microsoft.com/office/drawing/2014/main" id="{9A14D330-C3B2-2C5E-45E0-CEDA3EF194B0}"/>
                </a:ext>
              </a:extLst>
            </p:cNvPr>
            <p:cNvPicPr/>
            <p:nvPr/>
          </p:nvPicPr>
          <p:blipFill>
            <a:blip r:embed="rId4"/>
            <a:stretch>
              <a:fillRect/>
            </a:stretch>
          </p:blipFill>
          <p:spPr>
            <a:xfrm>
              <a:off x="0" y="0"/>
              <a:ext cx="6648450" cy="1867535"/>
            </a:xfrm>
            <a:prstGeom prst="rect">
              <a:avLst/>
            </a:prstGeom>
          </p:spPr>
        </p:pic>
        <p:pic>
          <p:nvPicPr>
            <p:cNvPr id="9" name="Picture 8">
              <a:extLst>
                <a:ext uri="{FF2B5EF4-FFF2-40B4-BE49-F238E27FC236}">
                  <a16:creationId xmlns:a16="http://schemas.microsoft.com/office/drawing/2014/main" id="{16C09DE3-B8F0-4446-6035-C699BF450680}"/>
                </a:ext>
              </a:extLst>
            </p:cNvPr>
            <p:cNvPicPr/>
            <p:nvPr/>
          </p:nvPicPr>
          <p:blipFill>
            <a:blip r:embed="rId5"/>
            <a:stretch>
              <a:fillRect/>
            </a:stretch>
          </p:blipFill>
          <p:spPr>
            <a:xfrm>
              <a:off x="0" y="1985646"/>
              <a:ext cx="6648450" cy="4099560"/>
            </a:xfrm>
            <a:prstGeom prst="rect">
              <a:avLst/>
            </a:prstGeom>
          </p:spPr>
        </p:pic>
      </p:grpSp>
    </p:spTree>
    <p:extLst>
      <p:ext uri="{BB962C8B-B14F-4D97-AF65-F5344CB8AC3E}">
        <p14:creationId xmlns:p14="http://schemas.microsoft.com/office/powerpoint/2010/main" val="151766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77FB-6D22-4858-A056-DFE5DF6799EC}"/>
              </a:ext>
            </a:extLst>
          </p:cNvPr>
          <p:cNvSpPr>
            <a:spLocks noGrp="1"/>
          </p:cNvSpPr>
          <p:nvPr>
            <p:ph type="title"/>
          </p:nvPr>
        </p:nvSpPr>
        <p:spPr>
          <a:xfrm>
            <a:off x="594361" y="727892"/>
            <a:ext cx="3815080" cy="542108"/>
          </a:xfrm>
        </p:spPr>
        <p:txBody>
          <a:bodyPr/>
          <a:lstStyle/>
          <a:p>
            <a:r>
              <a:rPr lang="en-IN" sz="2400" b="1" dirty="0">
                <a:solidFill>
                  <a:srgbClr val="000000"/>
                </a:solidFill>
                <a:effectLst/>
                <a:latin typeface="Times New Roman" panose="02020603050405020304" pitchFamily="18" charset="0"/>
                <a:ea typeface="Times New Roman" panose="02020603050405020304" pitchFamily="18" charset="0"/>
              </a:rPr>
              <a:t>GDSII Generation </a:t>
            </a:r>
            <a:endParaRPr lang="en-IN" sz="2400" dirty="0"/>
          </a:p>
        </p:txBody>
      </p:sp>
      <p:pic>
        <p:nvPicPr>
          <p:cNvPr id="6" name="Content Placeholder 5">
            <a:extLst>
              <a:ext uri="{FF2B5EF4-FFF2-40B4-BE49-F238E27FC236}">
                <a16:creationId xmlns:a16="http://schemas.microsoft.com/office/drawing/2014/main" id="{43331D90-23F2-6958-FC8B-2DD3997C7EFC}"/>
              </a:ext>
            </a:extLst>
          </p:cNvPr>
          <p:cNvPicPr>
            <a:picLocks noGrp="1" noChangeAspect="1"/>
          </p:cNvPicPr>
          <p:nvPr>
            <p:ph sz="quarter" idx="15"/>
          </p:nvPr>
        </p:nvPicPr>
        <p:blipFill>
          <a:blip r:embed="rId2"/>
          <a:stretch>
            <a:fillRect/>
          </a:stretch>
        </p:blipFill>
        <p:spPr>
          <a:xfrm>
            <a:off x="0" y="2387600"/>
            <a:ext cx="7741920" cy="3312159"/>
          </a:xfrm>
        </p:spPr>
      </p:pic>
      <p:pic>
        <p:nvPicPr>
          <p:cNvPr id="7" name="Picture 6" descr="A screenshot of a computer&#10;&#10;Description automatically generated">
            <a:extLst>
              <a:ext uri="{FF2B5EF4-FFF2-40B4-BE49-F238E27FC236}">
                <a16:creationId xmlns:a16="http://schemas.microsoft.com/office/drawing/2014/main" id="{F0560842-A4B0-82C7-C021-9A2EC894047E}"/>
              </a:ext>
            </a:extLst>
          </p:cNvPr>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3011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F12C-2B9F-E98B-36FD-1D0241D80F48}"/>
              </a:ext>
            </a:extLst>
          </p:cNvPr>
          <p:cNvSpPr>
            <a:spLocks noGrp="1"/>
          </p:cNvSpPr>
          <p:nvPr>
            <p:ph type="title"/>
          </p:nvPr>
        </p:nvSpPr>
        <p:spPr>
          <a:xfrm>
            <a:off x="594360" y="626929"/>
            <a:ext cx="5060951" cy="820237"/>
          </a:xfrm>
        </p:spPr>
        <p:txBody>
          <a:bodyPr/>
          <a:lstStyle/>
          <a:p>
            <a:r>
              <a:rPr lang="en-IN" dirty="0"/>
              <a:t>Clean Up</a:t>
            </a:r>
          </a:p>
        </p:txBody>
      </p:sp>
      <p:pic>
        <p:nvPicPr>
          <p:cNvPr id="5" name="Content Placeholder 4">
            <a:extLst>
              <a:ext uri="{FF2B5EF4-FFF2-40B4-BE49-F238E27FC236}">
                <a16:creationId xmlns:a16="http://schemas.microsoft.com/office/drawing/2014/main" id="{E45501F0-B7CE-303D-9F04-909CC7C04950}"/>
              </a:ext>
            </a:extLst>
          </p:cNvPr>
          <p:cNvPicPr>
            <a:picLocks noGrp="1" noChangeAspect="1"/>
          </p:cNvPicPr>
          <p:nvPr>
            <p:ph sz="quarter" idx="15"/>
          </p:nvPr>
        </p:nvPicPr>
        <p:blipFill>
          <a:blip r:embed="rId2"/>
          <a:stretch>
            <a:fillRect/>
          </a:stretch>
        </p:blipFill>
        <p:spPr>
          <a:xfrm>
            <a:off x="225311" y="1727200"/>
            <a:ext cx="9194681" cy="5049520"/>
          </a:xfrm>
          <a:prstGeom prst="rect">
            <a:avLst/>
          </a:prstGeom>
        </p:spPr>
      </p:pic>
    </p:spTree>
    <p:extLst>
      <p:ext uri="{BB962C8B-B14F-4D97-AF65-F5344CB8AC3E}">
        <p14:creationId xmlns:p14="http://schemas.microsoft.com/office/powerpoint/2010/main" val="1865328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0DFF-407E-C3C9-E646-9A226710A96A}"/>
              </a:ext>
            </a:extLst>
          </p:cNvPr>
          <p:cNvSpPr>
            <a:spLocks noGrp="1"/>
          </p:cNvSpPr>
          <p:nvPr>
            <p:ph type="title"/>
          </p:nvPr>
        </p:nvSpPr>
        <p:spPr>
          <a:xfrm>
            <a:off x="594360" y="507999"/>
            <a:ext cx="1808480" cy="677997"/>
          </a:xfrm>
        </p:spPr>
        <p:txBody>
          <a:bodyPr/>
          <a:lstStyle/>
          <a:p>
            <a:r>
              <a:rPr lang="en-IN" sz="2400" b="1" kern="100" dirty="0">
                <a:effectLst/>
                <a:latin typeface="Times New Roman" panose="02020603050405020304" pitchFamily="18" charset="0"/>
                <a:ea typeface="Aptos" panose="020B0004020202020204" pitchFamily="34" charset="0"/>
                <a:cs typeface="Mangal" panose="02040503050203030202" pitchFamily="18" charset="0"/>
              </a:rPr>
              <a:t>Conclusion</a:t>
            </a:r>
            <a:endParaRPr lang="en-IN" sz="2400" dirty="0"/>
          </a:p>
        </p:txBody>
      </p:sp>
      <p:sp>
        <p:nvSpPr>
          <p:cNvPr id="4" name="Content Placeholder 3">
            <a:extLst>
              <a:ext uri="{FF2B5EF4-FFF2-40B4-BE49-F238E27FC236}">
                <a16:creationId xmlns:a16="http://schemas.microsoft.com/office/drawing/2014/main" id="{5C92E969-A0A6-B28B-E7F1-38EFB4307CA5}"/>
              </a:ext>
            </a:extLst>
          </p:cNvPr>
          <p:cNvSpPr>
            <a:spLocks noGrp="1"/>
          </p:cNvSpPr>
          <p:nvPr>
            <p:ph sz="quarter" idx="15"/>
          </p:nvPr>
        </p:nvSpPr>
        <p:spPr>
          <a:xfrm>
            <a:off x="594360" y="1825075"/>
            <a:ext cx="6223000" cy="1842685"/>
          </a:xfrm>
        </p:spPr>
        <p:txBody>
          <a:bodyPr/>
          <a:lstStyle/>
          <a:p>
            <a:r>
              <a:rPr lang="en-IN" sz="1800" kern="100" dirty="0">
                <a:effectLst/>
                <a:latin typeface="Cambria" panose="02040503050406030204" pitchFamily="18" charset="0"/>
                <a:ea typeface="Aptos" panose="020B0004020202020204" pitchFamily="34" charset="0"/>
                <a:cs typeface="Mangal" panose="02040503050203030202" pitchFamily="18" charset="0"/>
              </a:rPr>
              <a:t>The physical design implementation of the SPI using </a:t>
            </a:r>
            <a:r>
              <a:rPr lang="en-IN" sz="1800" kern="100" dirty="0" err="1">
                <a:effectLst/>
                <a:latin typeface="Cambria" panose="02040503050406030204" pitchFamily="18" charset="0"/>
                <a:ea typeface="Aptos" panose="020B0004020202020204" pitchFamily="34" charset="0"/>
                <a:cs typeface="Mangal" panose="02040503050203030202" pitchFamily="18" charset="0"/>
              </a:rPr>
              <a:t>Qflow</a:t>
            </a:r>
            <a:r>
              <a:rPr lang="en-IN" sz="1800" kern="100" dirty="0">
                <a:effectLst/>
                <a:latin typeface="Cambria" panose="02040503050406030204" pitchFamily="18" charset="0"/>
                <a:ea typeface="Aptos" panose="020B0004020202020204" pitchFamily="34" charset="0"/>
                <a:cs typeface="Mangal" panose="02040503050203030202" pitchFamily="18" charset="0"/>
              </a:rPr>
              <a:t> was executed successfully. Each stage, from synthesis to final GDSII generation, was completed without significant issues. The design passed all verification steps, demonstrating the effectiveness of </a:t>
            </a:r>
            <a:r>
              <a:rPr lang="en-IN" sz="1800" kern="100" dirty="0" err="1">
                <a:effectLst/>
                <a:latin typeface="Cambria" panose="02040503050406030204" pitchFamily="18" charset="0"/>
                <a:ea typeface="Aptos" panose="020B0004020202020204" pitchFamily="34" charset="0"/>
                <a:cs typeface="Mangal" panose="02040503050203030202" pitchFamily="18" charset="0"/>
              </a:rPr>
              <a:t>Qflow</a:t>
            </a:r>
            <a:r>
              <a:rPr lang="en-IN" sz="1800" kern="100" dirty="0">
                <a:effectLst/>
                <a:latin typeface="Cambria" panose="02040503050406030204" pitchFamily="18" charset="0"/>
                <a:ea typeface="Aptos" panose="020B0004020202020204" pitchFamily="34" charset="0"/>
                <a:cs typeface="Mangal" panose="02040503050203030202" pitchFamily="18" charset="0"/>
              </a:rPr>
              <a:t> for VLSI design automation. </a:t>
            </a:r>
          </a:p>
          <a:p>
            <a:endParaRPr lang="en-IN" dirty="0"/>
          </a:p>
        </p:txBody>
      </p:sp>
      <p:pic>
        <p:nvPicPr>
          <p:cNvPr id="5" name="Picture 4" descr="A screenshot of a computer&#10;&#10;Description automatically generated">
            <a:extLst>
              <a:ext uri="{FF2B5EF4-FFF2-40B4-BE49-F238E27FC236}">
                <a16:creationId xmlns:a16="http://schemas.microsoft.com/office/drawing/2014/main" id="{E48D6AF6-4784-48E6-F2A0-A0185F221687}"/>
              </a:ext>
            </a:extLst>
          </p:cNvPr>
          <p:cNvPicPr/>
          <p:nvPr/>
        </p:nvPicPr>
        <p:blipFill>
          <a:blip r:embed="rId2"/>
          <a:stretch>
            <a:fillRect/>
          </a:stretch>
        </p:blipFill>
        <p:spPr>
          <a:xfrm>
            <a:off x="0" y="0"/>
            <a:ext cx="12192000" cy="6766560"/>
          </a:xfrm>
          <a:prstGeom prst="rect">
            <a:avLst/>
          </a:prstGeom>
        </p:spPr>
      </p:pic>
      <p:pic>
        <p:nvPicPr>
          <p:cNvPr id="6" name="Picture 5" descr="A computer screen shot of a black and white text&#10;&#10;Description automatically generated">
            <a:extLst>
              <a:ext uri="{FF2B5EF4-FFF2-40B4-BE49-F238E27FC236}">
                <a16:creationId xmlns:a16="http://schemas.microsoft.com/office/drawing/2014/main" id="{898169C5-220D-9CD5-7072-92E6F4746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id="{2AD4D3AF-31E5-7A0B-3C39-0073A6868422}"/>
              </a:ext>
            </a:extLst>
          </p:cNvPr>
          <p:cNvPicPr>
            <a:picLocks noChangeAspect="1"/>
          </p:cNvPicPr>
          <p:nvPr/>
        </p:nvPicPr>
        <p:blipFill>
          <a:blip r:embed="rId4"/>
          <a:stretch>
            <a:fillRect/>
          </a:stretch>
        </p:blipFill>
        <p:spPr>
          <a:xfrm>
            <a:off x="0" y="-35617"/>
            <a:ext cx="12191998" cy="6932054"/>
          </a:xfrm>
          <a:prstGeom prst="rect">
            <a:avLst/>
          </a:prstGeom>
        </p:spPr>
      </p:pic>
      <p:pic>
        <p:nvPicPr>
          <p:cNvPr id="8" name="Picture 7">
            <a:extLst>
              <a:ext uri="{FF2B5EF4-FFF2-40B4-BE49-F238E27FC236}">
                <a16:creationId xmlns:a16="http://schemas.microsoft.com/office/drawing/2014/main" id="{4EF369F2-36ED-F078-5A6E-A572369760BA}"/>
              </a:ext>
            </a:extLst>
          </p:cNvPr>
          <p:cNvPicPr>
            <a:picLocks noChangeAspect="1"/>
          </p:cNvPicPr>
          <p:nvPr/>
        </p:nvPicPr>
        <p:blipFill>
          <a:blip r:embed="rId5"/>
          <a:stretch>
            <a:fillRect/>
          </a:stretch>
        </p:blipFill>
        <p:spPr>
          <a:xfrm>
            <a:off x="-3" y="0"/>
            <a:ext cx="12192003" cy="7325248"/>
          </a:xfrm>
          <a:prstGeom prst="rect">
            <a:avLst/>
          </a:prstGeom>
        </p:spPr>
      </p:pic>
    </p:spTree>
    <p:extLst>
      <p:ext uri="{BB962C8B-B14F-4D97-AF65-F5344CB8AC3E}">
        <p14:creationId xmlns:p14="http://schemas.microsoft.com/office/powerpoint/2010/main" val="126417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sp>
        <p:nvSpPr>
          <p:cNvPr id="5" name="Text Placeholder 4">
            <a:extLst>
              <a:ext uri="{FF2B5EF4-FFF2-40B4-BE49-F238E27FC236}">
                <a16:creationId xmlns:a16="http://schemas.microsoft.com/office/drawing/2014/main" id="{B7C470B6-E09E-227D-9419-29D0306BF0D7}"/>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FA4D-F410-C0A8-37AF-797B619AFA28}"/>
              </a:ext>
            </a:extLst>
          </p:cNvPr>
          <p:cNvSpPr>
            <a:spLocks noGrp="1"/>
          </p:cNvSpPr>
          <p:nvPr>
            <p:ph type="title"/>
          </p:nvPr>
        </p:nvSpPr>
        <p:spPr/>
        <p:txBody>
          <a:bodyPr/>
          <a:lstStyle/>
          <a:p>
            <a:r>
              <a:rPr lang="en-IN" dirty="0"/>
              <a:t>Acknowledgement</a:t>
            </a:r>
            <a:br>
              <a:rPr lang="en-IN" dirty="0"/>
            </a:br>
            <a:endParaRPr lang="en-IN" dirty="0"/>
          </a:p>
        </p:txBody>
      </p:sp>
      <p:sp>
        <p:nvSpPr>
          <p:cNvPr id="4" name="TextBox 3">
            <a:extLst>
              <a:ext uri="{FF2B5EF4-FFF2-40B4-BE49-F238E27FC236}">
                <a16:creationId xmlns:a16="http://schemas.microsoft.com/office/drawing/2014/main" id="{FB6D6922-7E49-523B-028C-BB707B1D3565}"/>
              </a:ext>
            </a:extLst>
          </p:cNvPr>
          <p:cNvSpPr txBox="1"/>
          <p:nvPr/>
        </p:nvSpPr>
        <p:spPr>
          <a:xfrm>
            <a:off x="594360" y="2464904"/>
            <a:ext cx="7207857" cy="3139321"/>
          </a:xfrm>
          <a:prstGeom prst="rect">
            <a:avLst/>
          </a:prstGeom>
          <a:noFill/>
        </p:spPr>
        <p:txBody>
          <a:bodyPr wrap="square" rtlCol="0">
            <a:spAutoFit/>
          </a:bodyPr>
          <a:lstStyle/>
          <a:p>
            <a:r>
              <a:rPr lang="en-US" dirty="0">
                <a:solidFill>
                  <a:schemeClr val="bg1"/>
                </a:solidFill>
              </a:rPr>
              <a:t>I am deeply grateful to Maven Silicon for the incredible opportunity to intern in the field of VLSI . This experience has been profoundly transformative, allowing me to sharpen my skills, acquire invaluable practical knowledge, and dive into the dynamic realm of physical design of IC. The support and mentorship provided throughout this internship have been crucial in my growth, both professionally and personally. I sincerely appreciate the chance to learn from such a talented team and to contribute to impactful projects. This opportunity has greatly enhanced my understanding and enthusiasm for backend of ASIC design flow, and I am excited to build upon the strong foundation that Maven Silicon has helped me establish. </a:t>
            </a:r>
            <a:endParaRPr lang="en-IN" dirty="0">
              <a:solidFill>
                <a:schemeClr val="bg1"/>
              </a:solidFill>
            </a:endParaRPr>
          </a:p>
        </p:txBody>
      </p:sp>
    </p:spTree>
    <p:extLst>
      <p:ext uri="{BB962C8B-B14F-4D97-AF65-F5344CB8AC3E}">
        <p14:creationId xmlns:p14="http://schemas.microsoft.com/office/powerpoint/2010/main" val="3079235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a plant">
            <a:extLst>
              <a:ext uri="{FF2B5EF4-FFF2-40B4-BE49-F238E27FC236}">
                <a16:creationId xmlns:a16="http://schemas.microsoft.com/office/drawing/2014/main" id="{8DB431A1-9806-9CFE-0E5F-1A5611C2A66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3" r="23"/>
          <a:stretch/>
        </p:blipFill>
        <p:spPr>
          <a:xfrm>
            <a:off x="0" y="0"/>
            <a:ext cx="12192000" cy="6880225"/>
          </a:xfrm>
        </p:spPr>
      </p:pic>
      <p:sp>
        <p:nvSpPr>
          <p:cNvPr id="3" name="Title 2">
            <a:extLst>
              <a:ext uri="{FF2B5EF4-FFF2-40B4-BE49-F238E27FC236}">
                <a16:creationId xmlns:a16="http://schemas.microsoft.com/office/drawing/2014/main" id="{9C37279A-330D-886F-340D-494A5005E5FC}"/>
              </a:ext>
            </a:extLst>
          </p:cNvPr>
          <p:cNvSpPr>
            <a:spLocks noGrp="1"/>
          </p:cNvSpPr>
          <p:nvPr>
            <p:ph type="title"/>
          </p:nvPr>
        </p:nvSpPr>
        <p:spPr>
          <a:xfrm>
            <a:off x="6309359" y="444933"/>
            <a:ext cx="5477479" cy="3291840"/>
          </a:xfrm>
        </p:spPr>
        <p:txBody>
          <a:bodyPr/>
          <a:lstStyle/>
          <a:p>
            <a:r>
              <a:rPr lang="en-US" dirty="0"/>
              <a:t>Power of communication</a:t>
            </a:r>
          </a:p>
        </p:txBody>
      </p:sp>
      <p:pic>
        <p:nvPicPr>
          <p:cNvPr id="6" name="Picture 5">
            <a:extLst>
              <a:ext uri="{FF2B5EF4-FFF2-40B4-BE49-F238E27FC236}">
                <a16:creationId xmlns:a16="http://schemas.microsoft.com/office/drawing/2014/main" id="{421DBBA5-2FDD-11C1-AD2D-86735039E9D2}"/>
              </a:ext>
            </a:extLst>
          </p:cNvPr>
          <p:cNvPicPr>
            <a:picLocks noChangeAspect="1"/>
          </p:cNvPicPr>
          <p:nvPr/>
        </p:nvPicPr>
        <p:blipFill>
          <a:blip r:embed="rId4"/>
          <a:stretch>
            <a:fillRect/>
          </a:stretch>
        </p:blipFill>
        <p:spPr>
          <a:xfrm>
            <a:off x="0" y="0"/>
            <a:ext cx="12192001" cy="6858000"/>
          </a:xfrm>
          <a:prstGeom prst="rect">
            <a:avLst/>
          </a:prstGeom>
        </p:spPr>
      </p:pic>
    </p:spTree>
    <p:extLst>
      <p:ext uri="{BB962C8B-B14F-4D97-AF65-F5344CB8AC3E}">
        <p14:creationId xmlns:p14="http://schemas.microsoft.com/office/powerpoint/2010/main" val="224937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9DF01BB-410D-A0E2-C02F-E08125F2D6F3}"/>
              </a:ext>
            </a:extLst>
          </p:cNvPr>
          <p:cNvSpPr>
            <a:spLocks noGrp="1"/>
          </p:cNvSpPr>
          <p:nvPr>
            <p:ph type="title"/>
          </p:nvPr>
        </p:nvSpPr>
        <p:spPr>
          <a:xfrm>
            <a:off x="594360" y="189572"/>
            <a:ext cx="6787747" cy="1593507"/>
          </a:xfrm>
        </p:spPr>
        <p:txBody>
          <a:bodyPr/>
          <a:lstStyle/>
          <a:p>
            <a:r>
              <a:rPr lang="en-US" dirty="0"/>
              <a:t>What is SPI?</a:t>
            </a:r>
          </a:p>
        </p:txBody>
      </p:sp>
      <p:sp>
        <p:nvSpPr>
          <p:cNvPr id="3" name="Text Placeholder 2">
            <a:extLst>
              <a:ext uri="{FF2B5EF4-FFF2-40B4-BE49-F238E27FC236}">
                <a16:creationId xmlns:a16="http://schemas.microsoft.com/office/drawing/2014/main" id="{0E02AE9C-BA1D-195E-3B93-A5A0CC03D8F3}"/>
              </a:ext>
            </a:extLst>
          </p:cNvPr>
          <p:cNvSpPr>
            <a:spLocks noGrp="1"/>
          </p:cNvSpPr>
          <p:nvPr>
            <p:ph sz="quarter" idx="13"/>
          </p:nvPr>
        </p:nvSpPr>
        <p:spPr>
          <a:xfrm>
            <a:off x="594359" y="2281918"/>
            <a:ext cx="6787747" cy="3708517"/>
          </a:xfrm>
        </p:spPr>
        <p:txBody>
          <a:bodyPr>
            <a:normAutofit/>
          </a:bodyPr>
          <a:lstStyle/>
          <a:p>
            <a:r>
              <a:rPr lang="en-US" dirty="0"/>
              <a:t>SPI stands for Serial Peripheral Interface. It is a protocol that is synchronous serial communication. It is used to communicate between the peripheral devices i.e. input and output devices and microcontrollers. It is allowed to transfer high-speed data. It is popular with digital communication applications and embedded systems. SPI can transfer the data and receive data from one device to another device at a time.</a:t>
            </a:r>
          </a:p>
        </p:txBody>
      </p:sp>
    </p:spTree>
    <p:extLst>
      <p:ext uri="{BB962C8B-B14F-4D97-AF65-F5344CB8AC3E}">
        <p14:creationId xmlns:p14="http://schemas.microsoft.com/office/powerpoint/2010/main" val="1440871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484177" y="-663756"/>
            <a:ext cx="10873740" cy="1680205"/>
          </a:xfrm>
        </p:spPr>
        <p:txBody>
          <a:bodyPr/>
          <a:lstStyle/>
          <a:p>
            <a:r>
              <a:rPr lang="en-US" dirty="0"/>
              <a:t>Components of SPI </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3295860" y="3020752"/>
            <a:ext cx="7810500" cy="3700462"/>
          </a:xfrm>
        </p:spPr>
        <p:txBody>
          <a:bodyPr>
            <a:normAutofit fontScale="92500" lnSpcReduction="10000"/>
          </a:bodyPr>
          <a:lstStyle/>
          <a:p>
            <a:r>
              <a:rPr lang="en-US" dirty="0"/>
              <a:t>Serial clock (SCK). The clock signal that is generated by the controller to provide the timing signal necessary to keep the controller and peripheral in sync. The clock is also referred to as CLK, SCLK or other terms. Clock labeling has not changed with the new naming conventions.</a:t>
            </a:r>
          </a:p>
          <a:p>
            <a:r>
              <a:rPr lang="en-US" dirty="0"/>
              <a:t>Peripheral out/controller in (POCI). The signal that carries the data from the peripheral to the controller. Until recently, this signal was commonly referred to as MISO (master in/slave out). In some instances, MISO refers to main in/</a:t>
            </a:r>
            <a:r>
              <a:rPr lang="en-US" dirty="0" err="1"/>
              <a:t>subnode</a:t>
            </a:r>
            <a:r>
              <a:rPr lang="en-US" dirty="0"/>
              <a:t> out.</a:t>
            </a:r>
          </a:p>
          <a:p>
            <a:r>
              <a:rPr lang="en-US" dirty="0"/>
              <a:t>Chip select (CS). The signal determines which peripheral should be made active when the controller needs to communicate with one of multiple peripherals. At one time, the signal was commonly referred to as SS (slave select).</a:t>
            </a:r>
          </a:p>
          <a:p>
            <a:endParaRPr lang="en-US" dirty="0"/>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Box 3">
            <a:extLst>
              <a:ext uri="{FF2B5EF4-FFF2-40B4-BE49-F238E27FC236}">
                <a16:creationId xmlns:a16="http://schemas.microsoft.com/office/drawing/2014/main" id="{27803FFD-7CDA-E34A-AB7E-D7F2C6699FA6}"/>
              </a:ext>
            </a:extLst>
          </p:cNvPr>
          <p:cNvSpPr txBox="1"/>
          <p:nvPr/>
        </p:nvSpPr>
        <p:spPr>
          <a:xfrm>
            <a:off x="3049661" y="1371264"/>
            <a:ext cx="8905770" cy="1477328"/>
          </a:xfrm>
          <a:prstGeom prst="rect">
            <a:avLst/>
          </a:prstGeom>
          <a:noFill/>
        </p:spPr>
        <p:txBody>
          <a:bodyPr wrap="square" rtlCol="0">
            <a:spAutoFit/>
          </a:bodyPr>
          <a:lstStyle/>
          <a:p>
            <a:pPr algn="just" rtl="0" fontAlgn="base"/>
            <a:r>
              <a:rPr lang="en-US" b="0" i="0" dirty="0">
                <a:solidFill>
                  <a:schemeClr val="bg1"/>
                </a:solidFill>
                <a:effectLst/>
                <a:latin typeface="Nunito" pitchFamily="2" charset="0"/>
              </a:rPr>
              <a:t>Serial Peripheral Interface (SPI) is the process of synchronous serial communication protocol. It is mainly used for connecting the microcontrollers to </a:t>
            </a:r>
            <a:r>
              <a:rPr lang="en-US" b="0" i="0" u="sng" dirty="0">
                <a:solidFill>
                  <a:schemeClr val="bg1"/>
                </a:solidFill>
                <a:effectLst/>
                <a:latin typeface="Nunito" pitchFamily="2" charset="0"/>
                <a:hlinkClick r:id="rId3">
                  <a:extLst>
                    <a:ext uri="{A12FA001-AC4F-418D-AE19-62706E023703}">
                      <ahyp:hlinkClr xmlns:ahyp="http://schemas.microsoft.com/office/drawing/2018/hyperlinkcolor" val="tx"/>
                    </a:ext>
                  </a:extLst>
                </a:hlinkClick>
              </a:rPr>
              <a:t>peripheral devices</a:t>
            </a:r>
            <a:r>
              <a:rPr lang="en-US" b="0" i="0" dirty="0">
                <a:solidFill>
                  <a:schemeClr val="bg1"/>
                </a:solidFill>
                <a:effectLst/>
                <a:latin typeface="Nunito" pitchFamily="2" charset="0"/>
              </a:rPr>
              <a:t> like sensors, displays, and memory chips. It facilitates the full-duplex, synchronous serial communication between one or more slave devices and a </a:t>
            </a:r>
            <a:r>
              <a:rPr lang="en-US" b="0" i="0" u="sng" dirty="0">
                <a:solidFill>
                  <a:schemeClr val="bg1"/>
                </a:solidFill>
                <a:effectLst/>
                <a:latin typeface="Nunito" pitchFamily="2" charset="0"/>
                <a:hlinkClick r:id="rId4">
                  <a:extLst>
                    <a:ext uri="{A12FA001-AC4F-418D-AE19-62706E023703}">
                      <ahyp:hlinkClr xmlns:ahyp="http://schemas.microsoft.com/office/drawing/2018/hyperlinkcolor" val="tx"/>
                    </a:ext>
                  </a:extLst>
                </a:hlinkClick>
              </a:rPr>
              <a:t>microcontroller</a:t>
            </a:r>
            <a:r>
              <a:rPr lang="en-US" b="0" i="0" dirty="0">
                <a:solidFill>
                  <a:schemeClr val="bg1"/>
                </a:solidFill>
                <a:effectLst/>
                <a:latin typeface="Nunito" pitchFamily="2" charset="0"/>
              </a:rPr>
              <a:t>.</a:t>
            </a:r>
          </a:p>
        </p:txBody>
      </p:sp>
    </p:spTree>
    <p:extLst>
      <p:ext uri="{BB962C8B-B14F-4D97-AF65-F5344CB8AC3E}">
        <p14:creationId xmlns:p14="http://schemas.microsoft.com/office/powerpoint/2010/main" val="3200312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Title 1">
            <a:extLst>
              <a:ext uri="{FF2B5EF4-FFF2-40B4-BE49-F238E27FC236}">
                <a16:creationId xmlns:a16="http://schemas.microsoft.com/office/drawing/2014/main" id="{62A2FCE9-D7A0-AA00-E302-D3FBF089E7C2}"/>
              </a:ext>
            </a:extLst>
          </p:cNvPr>
          <p:cNvSpPr>
            <a:spLocks noGrp="1"/>
          </p:cNvSpPr>
          <p:nvPr>
            <p:ph type="title"/>
          </p:nvPr>
        </p:nvSpPr>
        <p:spPr>
          <a:xfrm>
            <a:off x="594360" y="198408"/>
            <a:ext cx="10972800" cy="1574317"/>
          </a:xfrm>
        </p:spPr>
        <p:txBody>
          <a:bodyPr/>
          <a:lstStyle/>
          <a:p>
            <a:r>
              <a:rPr lang="en-US" dirty="0"/>
              <a:t>SPI architecture </a:t>
            </a:r>
          </a:p>
        </p:txBody>
      </p:sp>
      <p:sp>
        <p:nvSpPr>
          <p:cNvPr id="1033" name="Content Placeholder 2">
            <a:extLst>
              <a:ext uri="{FF2B5EF4-FFF2-40B4-BE49-F238E27FC236}">
                <a16:creationId xmlns:a16="http://schemas.microsoft.com/office/drawing/2014/main" id="{D3AD4C23-794F-E384-75CC-5DD1887E1EC4}"/>
              </a:ext>
            </a:extLst>
          </p:cNvPr>
          <p:cNvSpPr>
            <a:spLocks noGrp="1"/>
          </p:cNvSpPr>
          <p:nvPr>
            <p:ph sz="quarter" idx="13"/>
          </p:nvPr>
        </p:nvSpPr>
        <p:spPr>
          <a:xfrm>
            <a:off x="594360" y="2435364"/>
            <a:ext cx="5746750" cy="3597470"/>
          </a:xfrm>
        </p:spPr>
        <p:txBody>
          <a:bodyPr>
            <a:noAutofit/>
          </a:bodyPr>
          <a:lstStyle/>
          <a:p>
            <a:pPr marL="342900" indent="-342900">
              <a:buFont typeface="Arial" panose="020B0604020202020204" pitchFamily="34" charset="0"/>
              <a:buChar char="•"/>
            </a:pPr>
            <a:r>
              <a:rPr lang="en-US" sz="1600" dirty="0"/>
              <a:t>Serial. Data is transmitted over a single line one bit at a time in sequential order. This is in contrast to parallel communication, in which data is transmitted in parallel across multiple lines. Serial interfaces have simpler wiring, can support longer cables and are less prone to crosstalk between cable wires.</a:t>
            </a:r>
          </a:p>
          <a:p>
            <a:pPr marL="342900" indent="-342900">
              <a:buFont typeface="Arial" panose="020B0604020202020204" pitchFamily="34" charset="0"/>
              <a:buChar char="•"/>
            </a:pPr>
            <a:r>
              <a:rPr lang="en-US" sz="1600" dirty="0"/>
              <a:t>Synchronous. Data is transmitted in a continuous data stream that works in conjunction with a timing signal used by both the transmitter and receiver. In contrast, asynchronous transmissions can be random or irregular and do not rely on a common clock. Synchronous communications are faster and come with less overheard than asynchronous communications.</a:t>
            </a:r>
          </a:p>
          <a:p>
            <a:pPr marL="342900" indent="-342900">
              <a:buFont typeface="Arial" panose="020B0604020202020204" pitchFamily="34" charset="0"/>
              <a:buChar char="•"/>
            </a:pPr>
            <a:r>
              <a:rPr lang="en-US" sz="1600" dirty="0"/>
              <a:t>Full-duplex. Data can be transmitted in both directions at the same time. This is in contrast to half-duplex communications that support bidirectional communication but with only one node transmitting data at a time.</a:t>
            </a:r>
          </a:p>
        </p:txBody>
      </p:sp>
      <p:pic>
        <p:nvPicPr>
          <p:cNvPr id="1026" name="Picture 2" descr="A diagram of a computer program&#10;&#10;Description automatically generated with medium confidence">
            <a:extLst>
              <a:ext uri="{FF2B5EF4-FFF2-40B4-BE49-F238E27FC236}">
                <a16:creationId xmlns:a16="http://schemas.microsoft.com/office/drawing/2014/main" id="{60AE1041-7EB9-15E0-0835-69AA446F15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0000" y="3077307"/>
            <a:ext cx="3947160" cy="2795905"/>
          </a:xfrm>
          <a:prstGeom prst="rect">
            <a:avLst/>
          </a:prstGeom>
          <a:solidFill>
            <a:srgbClr val="FFFFFF"/>
          </a:solidFill>
        </p:spPr>
      </p:pic>
    </p:spTree>
    <p:extLst>
      <p:ext uri="{BB962C8B-B14F-4D97-AF65-F5344CB8AC3E}">
        <p14:creationId xmlns:p14="http://schemas.microsoft.com/office/powerpoint/2010/main" val="318066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6309904" y="411479"/>
            <a:ext cx="5486400" cy="3291840"/>
          </a:xfrm>
        </p:spPr>
        <p:txBody>
          <a:bodyPr/>
          <a:lstStyle/>
          <a:p>
            <a:endParaRPr lang="en-US" dirty="0"/>
          </a:p>
        </p:txBody>
      </p:sp>
      <p:sp>
        <p:nvSpPr>
          <p:cNvPr id="3" name="Text Placeholder 2">
            <a:extLst>
              <a:ext uri="{FF2B5EF4-FFF2-40B4-BE49-F238E27FC236}">
                <a16:creationId xmlns:a16="http://schemas.microsoft.com/office/drawing/2014/main" id="{591442CD-A26D-1761-8CE7-8BC3075BB4ED}"/>
              </a:ext>
            </a:extLst>
          </p:cNvPr>
          <p:cNvSpPr>
            <a:spLocks noGrp="1"/>
          </p:cNvSpPr>
          <p:nvPr>
            <p:ph type="body" sz="quarter" idx="11"/>
          </p:nvPr>
        </p:nvSpPr>
        <p:spPr>
          <a:xfrm>
            <a:off x="6309905" y="4549552"/>
            <a:ext cx="5486400" cy="1645920"/>
          </a:xfrm>
        </p:spPr>
        <p:txBody>
          <a:bodyPr>
            <a:normAutofit/>
          </a:bodyPr>
          <a:lstStyle/>
          <a:p>
            <a:endParaRPr lang="en-US" dirty="0"/>
          </a:p>
        </p:txBody>
      </p:sp>
      <p:pic>
        <p:nvPicPr>
          <p:cNvPr id="4" name="Picture 3">
            <a:extLst>
              <a:ext uri="{FF2B5EF4-FFF2-40B4-BE49-F238E27FC236}">
                <a16:creationId xmlns:a16="http://schemas.microsoft.com/office/drawing/2014/main" id="{C4315363-4850-E231-472F-24E9DCA1EB08}"/>
              </a:ext>
            </a:extLst>
          </p:cNvPr>
          <p:cNvPicPr>
            <a:picLocks noChangeAspect="1"/>
          </p:cNvPicPr>
          <p:nvPr/>
        </p:nvPicPr>
        <p:blipFill>
          <a:blip r:embed="rId3"/>
          <a:stretch>
            <a:fillRect/>
          </a:stretch>
        </p:blipFill>
        <p:spPr>
          <a:xfrm>
            <a:off x="0" y="0"/>
            <a:ext cx="12192000" cy="6867609"/>
          </a:xfrm>
          <a:prstGeom prst="rect">
            <a:avLst/>
          </a:prstGeom>
        </p:spPr>
      </p:pic>
    </p:spTree>
    <p:extLst>
      <p:ext uri="{BB962C8B-B14F-4D97-AF65-F5344CB8AC3E}">
        <p14:creationId xmlns:p14="http://schemas.microsoft.com/office/powerpoint/2010/main" val="203905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51628CA-69B1-4B47-2153-B44F848FDCB5}"/>
              </a:ext>
            </a:extLst>
          </p:cNvPr>
          <p:cNvSpPr>
            <a:spLocks noGrp="1"/>
          </p:cNvSpPr>
          <p:nvPr>
            <p:ph type="title"/>
          </p:nvPr>
        </p:nvSpPr>
        <p:spPr>
          <a:xfrm>
            <a:off x="575310" y="278129"/>
            <a:ext cx="5063490" cy="2354026"/>
          </a:xfrm>
        </p:spPr>
        <p:txBody>
          <a:bodyPr/>
          <a:lstStyle/>
          <a:p>
            <a:r>
              <a:rPr lang="en-US" dirty="0"/>
              <a:t>Physical Design Flow</a:t>
            </a:r>
          </a:p>
        </p:txBody>
      </p:sp>
      <p:pic>
        <p:nvPicPr>
          <p:cNvPr id="5" name="Picture 4">
            <a:extLst>
              <a:ext uri="{FF2B5EF4-FFF2-40B4-BE49-F238E27FC236}">
                <a16:creationId xmlns:a16="http://schemas.microsoft.com/office/drawing/2014/main" id="{56B33589-C1CA-DA90-B4E5-35362DD99C89}"/>
              </a:ext>
            </a:extLst>
          </p:cNvPr>
          <p:cNvPicPr>
            <a:picLocks noChangeAspect="1"/>
          </p:cNvPicPr>
          <p:nvPr/>
        </p:nvPicPr>
        <p:blipFill>
          <a:blip r:embed="rId3"/>
          <a:stretch>
            <a:fillRect/>
          </a:stretch>
        </p:blipFill>
        <p:spPr>
          <a:xfrm>
            <a:off x="6720522" y="0"/>
            <a:ext cx="4869180" cy="6858000"/>
          </a:xfrm>
          <a:prstGeom prst="rect">
            <a:avLst/>
          </a:prstGeom>
          <a:noFill/>
        </p:spPr>
      </p:pic>
    </p:spTree>
    <p:extLst>
      <p:ext uri="{BB962C8B-B14F-4D97-AF65-F5344CB8AC3E}">
        <p14:creationId xmlns:p14="http://schemas.microsoft.com/office/powerpoint/2010/main" val="888484295"/>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Geometric annual presentation</Template>
  <TotalTime>542</TotalTime>
  <Words>1658</Words>
  <Application>Microsoft Office PowerPoint</Application>
  <PresentationFormat>Widescreen</PresentationFormat>
  <Paragraphs>109</Paragraphs>
  <Slides>26</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Cambria</vt:lpstr>
      <vt:lpstr>Franklin Gothic Book</vt:lpstr>
      <vt:lpstr>Franklin Gothic Demi</vt:lpstr>
      <vt:lpstr>Lora</vt:lpstr>
      <vt:lpstr>Nunito</vt:lpstr>
      <vt:lpstr>Times New Roman</vt:lpstr>
      <vt:lpstr>Custom</vt:lpstr>
      <vt:lpstr>Physical Design Internship</vt:lpstr>
      <vt:lpstr>Agenda</vt:lpstr>
      <vt:lpstr>Acknowledgement </vt:lpstr>
      <vt:lpstr>Power of communication</vt:lpstr>
      <vt:lpstr>What is SPI?</vt:lpstr>
      <vt:lpstr>Components of SPI </vt:lpstr>
      <vt:lpstr>SPI architecture </vt:lpstr>
      <vt:lpstr>PowerPoint Presentation</vt:lpstr>
      <vt:lpstr>Physical Design Flow</vt:lpstr>
      <vt:lpstr>Qflow</vt:lpstr>
      <vt:lpstr>Qflow GUI</vt:lpstr>
      <vt:lpstr>Verilog Source Files</vt:lpstr>
      <vt:lpstr>Setting up for synthesis </vt:lpstr>
      <vt:lpstr>PowerPoint Presentation</vt:lpstr>
      <vt:lpstr>Placement</vt:lpstr>
      <vt:lpstr>PowerPoint Presentation</vt:lpstr>
      <vt:lpstr>Static Timing Analysis </vt:lpstr>
      <vt:lpstr>Routing</vt:lpstr>
      <vt:lpstr>Post-Route STA</vt:lpstr>
      <vt:lpstr>Migration</vt:lpstr>
      <vt:lpstr>DRC</vt:lpstr>
      <vt:lpstr>Layout vs Schematic (LVS) </vt:lpstr>
      <vt:lpstr>GDSII Generation </vt:lpstr>
      <vt:lpstr>Clean Up</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RUDRA PRATAP ROHAN-(App. No121012462)</dc:creator>
  <cp:lastModifiedBy>Rudra Pratap Rohan</cp:lastModifiedBy>
  <cp:revision>6</cp:revision>
  <dcterms:created xsi:type="dcterms:W3CDTF">2024-09-09T03:20:31Z</dcterms:created>
  <dcterms:modified xsi:type="dcterms:W3CDTF">2024-09-10T06:20:55Z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